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26"/>
  </p:notesMasterIdLst>
  <p:sldIdLst>
    <p:sldId id="256" r:id="rId2"/>
    <p:sldId id="282" r:id="rId3"/>
    <p:sldId id="280" r:id="rId4"/>
    <p:sldId id="258" r:id="rId5"/>
    <p:sldId id="259" r:id="rId6"/>
    <p:sldId id="260" r:id="rId7"/>
    <p:sldId id="281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2" r:id="rId18"/>
    <p:sldId id="273" r:id="rId19"/>
    <p:sldId id="274" r:id="rId20"/>
    <p:sldId id="284" r:id="rId21"/>
    <p:sldId id="270" r:id="rId22"/>
    <p:sldId id="275" r:id="rId23"/>
    <p:sldId id="283" r:id="rId24"/>
    <p:sldId id="28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08" autoAdjust="0"/>
    <p:restoredTop sz="94660"/>
  </p:normalViewPr>
  <p:slideViewPr>
    <p:cSldViewPr>
      <p:cViewPr varScale="1">
        <p:scale>
          <a:sx n="107" d="100"/>
          <a:sy n="107" d="100"/>
        </p:scale>
        <p:origin x="-9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BAE4F2-AFAE-4E1C-9021-3C08BB800FC4}" type="doc">
      <dgm:prSet loTypeId="urn:microsoft.com/office/officeart/2005/8/layout/gear1" loCatId="relationship" qsTypeId="urn:microsoft.com/office/officeart/2005/8/quickstyle/simple1" qsCatId="simple" csTypeId="urn:microsoft.com/office/officeart/2005/8/colors/accent3_2" csCatId="accent3" phldr="1"/>
      <dgm:spPr/>
    </dgm:pt>
    <dgm:pt modelId="{EC67ECB3-B7E6-42B0-8146-18C1E4B63C47}">
      <dgm:prSet phldrT="[Text]" custT="1"/>
      <dgm:spPr/>
      <dgm:t>
        <a:bodyPr/>
        <a:lstStyle/>
        <a:p>
          <a:r>
            <a:rPr lang="fa-IR" sz="4800" dirty="0" smtClean="0"/>
            <a:t>دفاع</a:t>
          </a:r>
          <a:endParaRPr lang="en-US" sz="4800" dirty="0"/>
        </a:p>
      </dgm:t>
    </dgm:pt>
    <dgm:pt modelId="{EDC321C5-0FB1-4A10-B218-E052CF393A86}" type="parTrans" cxnId="{49C0C870-5808-48AA-958A-1E72EE9EFC32}">
      <dgm:prSet/>
      <dgm:spPr/>
      <dgm:t>
        <a:bodyPr/>
        <a:lstStyle/>
        <a:p>
          <a:endParaRPr lang="en-US"/>
        </a:p>
      </dgm:t>
    </dgm:pt>
    <dgm:pt modelId="{04E34D24-9E94-4DA2-9BEC-BBD0D6C5B69C}" type="sibTrans" cxnId="{49C0C870-5808-48AA-958A-1E72EE9EFC32}">
      <dgm:prSet/>
      <dgm:spPr/>
      <dgm:t>
        <a:bodyPr/>
        <a:lstStyle/>
        <a:p>
          <a:endParaRPr lang="en-US"/>
        </a:p>
      </dgm:t>
    </dgm:pt>
    <dgm:pt modelId="{26FB0910-933F-4878-B4FB-5D85E299F566}">
      <dgm:prSet phldrT="[Text]" custT="1"/>
      <dgm:spPr/>
      <dgm:t>
        <a:bodyPr/>
        <a:lstStyle/>
        <a:p>
          <a:r>
            <a:rPr lang="fa-IR" sz="2000" dirty="0" smtClean="0"/>
            <a:t>بدون توپ</a:t>
          </a:r>
          <a:endParaRPr lang="en-US" sz="2000" dirty="0"/>
        </a:p>
      </dgm:t>
    </dgm:pt>
    <dgm:pt modelId="{BD1891CE-3D78-441D-935F-AB60D3EF2D39}" type="parTrans" cxnId="{411D9F63-EE9A-4396-AD5D-230602821C5B}">
      <dgm:prSet/>
      <dgm:spPr/>
      <dgm:t>
        <a:bodyPr/>
        <a:lstStyle/>
        <a:p>
          <a:endParaRPr lang="en-US"/>
        </a:p>
      </dgm:t>
    </dgm:pt>
    <dgm:pt modelId="{D591BD54-6FAF-4F83-8E32-022E0AF44B11}" type="sibTrans" cxnId="{411D9F63-EE9A-4396-AD5D-230602821C5B}">
      <dgm:prSet/>
      <dgm:spPr/>
      <dgm:t>
        <a:bodyPr/>
        <a:lstStyle/>
        <a:p>
          <a:endParaRPr lang="en-US"/>
        </a:p>
      </dgm:t>
    </dgm:pt>
    <dgm:pt modelId="{57803307-330B-43B2-A3E1-4256A1CC8572}">
      <dgm:prSet phldrT="[Text]" custT="1"/>
      <dgm:spPr/>
      <dgm:t>
        <a:bodyPr/>
        <a:lstStyle/>
        <a:p>
          <a:r>
            <a:rPr lang="fa-IR" sz="4000" dirty="0" smtClean="0"/>
            <a:t>حمله</a:t>
          </a:r>
          <a:endParaRPr lang="en-US" sz="4000" dirty="0"/>
        </a:p>
      </dgm:t>
    </dgm:pt>
    <dgm:pt modelId="{412AEFC9-66FE-410C-A608-342E0D3328F5}" type="parTrans" cxnId="{5C51AE19-B843-45B3-B3BD-9AC9E07EF36E}">
      <dgm:prSet/>
      <dgm:spPr/>
      <dgm:t>
        <a:bodyPr/>
        <a:lstStyle/>
        <a:p>
          <a:endParaRPr lang="en-US"/>
        </a:p>
      </dgm:t>
    </dgm:pt>
    <dgm:pt modelId="{E85FE706-0761-40D5-9468-2B5913ADC001}" type="sibTrans" cxnId="{5C51AE19-B843-45B3-B3BD-9AC9E07EF36E}">
      <dgm:prSet/>
      <dgm:spPr/>
      <dgm:t>
        <a:bodyPr/>
        <a:lstStyle/>
        <a:p>
          <a:endParaRPr lang="en-US"/>
        </a:p>
      </dgm:t>
    </dgm:pt>
    <dgm:pt modelId="{E0C7DD8D-E270-4BCC-829B-9CDDB17A809E}">
      <dgm:prSet phldrT="[Text]" custT="1"/>
      <dgm:spPr/>
      <dgm:t>
        <a:bodyPr/>
        <a:lstStyle/>
        <a:p>
          <a:r>
            <a:rPr lang="en-US" sz="1100" dirty="0" smtClean="0"/>
            <a:t>Mark</a:t>
          </a:r>
          <a:endParaRPr lang="en-US" sz="1100" dirty="0"/>
        </a:p>
      </dgm:t>
    </dgm:pt>
    <dgm:pt modelId="{2D294781-AE88-4E16-A959-0E4947CA15E1}" type="parTrans" cxnId="{AD4A52EE-CE08-4CFB-A8D7-82AD271DE0DD}">
      <dgm:prSet/>
      <dgm:spPr/>
      <dgm:t>
        <a:bodyPr/>
        <a:lstStyle/>
        <a:p>
          <a:endParaRPr lang="en-US"/>
        </a:p>
      </dgm:t>
    </dgm:pt>
    <dgm:pt modelId="{2FA73FDC-0BEC-46A5-97DE-5F1E169B0389}" type="sibTrans" cxnId="{AD4A52EE-CE08-4CFB-A8D7-82AD271DE0DD}">
      <dgm:prSet/>
      <dgm:spPr/>
      <dgm:t>
        <a:bodyPr/>
        <a:lstStyle/>
        <a:p>
          <a:endParaRPr lang="en-US"/>
        </a:p>
      </dgm:t>
    </dgm:pt>
    <dgm:pt modelId="{780ABA4B-8591-46DB-8293-001463AC1C59}">
      <dgm:prSet phldrT="[Text]" custT="1"/>
      <dgm:spPr/>
      <dgm:t>
        <a:bodyPr/>
        <a:lstStyle/>
        <a:p>
          <a:r>
            <a:rPr lang="en-US" sz="1100" dirty="0" smtClean="0"/>
            <a:t>Block</a:t>
          </a:r>
          <a:endParaRPr lang="en-US" sz="1100" dirty="0"/>
        </a:p>
      </dgm:t>
    </dgm:pt>
    <dgm:pt modelId="{CC124A4B-11EA-417A-8592-068101C6FAD4}" type="parTrans" cxnId="{FB972A41-8F41-41F5-BCC4-C0C60B5719B6}">
      <dgm:prSet/>
      <dgm:spPr/>
      <dgm:t>
        <a:bodyPr/>
        <a:lstStyle/>
        <a:p>
          <a:endParaRPr lang="en-US"/>
        </a:p>
      </dgm:t>
    </dgm:pt>
    <dgm:pt modelId="{D71357AF-C764-43FB-B856-4077E96C1407}" type="sibTrans" cxnId="{FB972A41-8F41-41F5-BCC4-C0C60B5719B6}">
      <dgm:prSet/>
      <dgm:spPr/>
      <dgm:t>
        <a:bodyPr/>
        <a:lstStyle/>
        <a:p>
          <a:endParaRPr lang="en-US"/>
        </a:p>
      </dgm:t>
    </dgm:pt>
    <dgm:pt modelId="{3D8EB907-4924-460D-AC61-9C7BC6030910}">
      <dgm:prSet phldrT="[Text]" custT="1"/>
      <dgm:spPr/>
      <dgm:t>
        <a:bodyPr/>
        <a:lstStyle/>
        <a:p>
          <a:r>
            <a:rPr lang="en-US" sz="1100" dirty="0" smtClean="0"/>
            <a:t>Tackle</a:t>
          </a:r>
          <a:endParaRPr lang="en-US" sz="1100" dirty="0"/>
        </a:p>
      </dgm:t>
    </dgm:pt>
    <dgm:pt modelId="{331AB8C4-905B-4E6F-9ED7-060310205A56}" type="parTrans" cxnId="{F65ED47E-3D5E-4D4C-911B-A6929F6027AA}">
      <dgm:prSet/>
      <dgm:spPr/>
      <dgm:t>
        <a:bodyPr/>
        <a:lstStyle/>
        <a:p>
          <a:endParaRPr lang="en-US"/>
        </a:p>
      </dgm:t>
    </dgm:pt>
    <dgm:pt modelId="{274098D0-EF36-42BE-B4C6-0546FDB80248}" type="sibTrans" cxnId="{F65ED47E-3D5E-4D4C-911B-A6929F6027AA}">
      <dgm:prSet/>
      <dgm:spPr/>
      <dgm:t>
        <a:bodyPr/>
        <a:lstStyle/>
        <a:p>
          <a:endParaRPr lang="en-US"/>
        </a:p>
      </dgm:t>
    </dgm:pt>
    <dgm:pt modelId="{BD26C225-E895-422E-A820-1CA1B55EE98D}">
      <dgm:prSet phldrT="[Text]" custT="1"/>
      <dgm:spPr/>
      <dgm:t>
        <a:bodyPr/>
        <a:lstStyle/>
        <a:p>
          <a:r>
            <a:rPr lang="en-US" sz="1100" dirty="0" smtClean="0"/>
            <a:t>Positioning</a:t>
          </a:r>
          <a:endParaRPr lang="en-US" sz="1100" dirty="0"/>
        </a:p>
      </dgm:t>
    </dgm:pt>
    <dgm:pt modelId="{2469A1C4-AA22-4901-BF7D-83C10ADB382E}" type="parTrans" cxnId="{EF97EF0E-64A6-4E7E-BA3F-D5D258A9941B}">
      <dgm:prSet/>
      <dgm:spPr/>
      <dgm:t>
        <a:bodyPr/>
        <a:lstStyle/>
        <a:p>
          <a:endParaRPr lang="en-US"/>
        </a:p>
      </dgm:t>
    </dgm:pt>
    <dgm:pt modelId="{2E6B3A86-9454-44AF-884E-4BE0E032F7B0}" type="sibTrans" cxnId="{EF97EF0E-64A6-4E7E-BA3F-D5D258A9941B}">
      <dgm:prSet/>
      <dgm:spPr/>
      <dgm:t>
        <a:bodyPr/>
        <a:lstStyle/>
        <a:p>
          <a:endParaRPr lang="en-US"/>
        </a:p>
      </dgm:t>
    </dgm:pt>
    <dgm:pt modelId="{7CE49870-AA96-4C08-BC65-B043EE066D21}">
      <dgm:prSet phldrT="[Text]" custT="1"/>
      <dgm:spPr/>
      <dgm:t>
        <a:bodyPr/>
        <a:lstStyle/>
        <a:p>
          <a:r>
            <a:rPr lang="en-US" sz="1200" dirty="0" smtClean="0"/>
            <a:t>Intercept</a:t>
          </a:r>
          <a:endParaRPr lang="en-US" sz="1200" dirty="0"/>
        </a:p>
      </dgm:t>
    </dgm:pt>
    <dgm:pt modelId="{B61A05AE-9A51-497E-AE57-B4FC94018339}" type="parTrans" cxnId="{D40B28F6-3485-434F-95A7-B554D6BE5CDF}">
      <dgm:prSet/>
      <dgm:spPr/>
      <dgm:t>
        <a:bodyPr/>
        <a:lstStyle/>
        <a:p>
          <a:endParaRPr lang="en-US"/>
        </a:p>
      </dgm:t>
    </dgm:pt>
    <dgm:pt modelId="{028BEB5B-29FA-4323-9582-1DEB1DA344B4}" type="sibTrans" cxnId="{D40B28F6-3485-434F-95A7-B554D6BE5CDF}">
      <dgm:prSet/>
      <dgm:spPr/>
      <dgm:t>
        <a:bodyPr/>
        <a:lstStyle/>
        <a:p>
          <a:endParaRPr lang="en-US"/>
        </a:p>
      </dgm:t>
    </dgm:pt>
    <dgm:pt modelId="{A9AB3834-D87C-442F-9389-A1E9CDA2557D}">
      <dgm:prSet phldrT="[Text]" custT="1"/>
      <dgm:spPr/>
      <dgm:t>
        <a:bodyPr/>
        <a:lstStyle/>
        <a:p>
          <a:r>
            <a:rPr lang="en-US" sz="1200" dirty="0" smtClean="0"/>
            <a:t>Positioning</a:t>
          </a:r>
          <a:endParaRPr lang="en-US" sz="1200" dirty="0"/>
        </a:p>
      </dgm:t>
    </dgm:pt>
    <dgm:pt modelId="{30FA5D52-9F3C-405B-ABF7-939C6C299C63}" type="parTrans" cxnId="{757664B1-1400-45E9-9C27-A0E74E234347}">
      <dgm:prSet/>
      <dgm:spPr/>
      <dgm:t>
        <a:bodyPr/>
        <a:lstStyle/>
        <a:p>
          <a:endParaRPr lang="en-US"/>
        </a:p>
      </dgm:t>
    </dgm:pt>
    <dgm:pt modelId="{D121A124-FFCA-406C-9043-6BC80E5D0D26}" type="sibTrans" cxnId="{757664B1-1400-45E9-9C27-A0E74E234347}">
      <dgm:prSet/>
      <dgm:spPr/>
      <dgm:t>
        <a:bodyPr/>
        <a:lstStyle/>
        <a:p>
          <a:endParaRPr lang="en-US"/>
        </a:p>
      </dgm:t>
    </dgm:pt>
    <dgm:pt modelId="{ADDEFC70-6106-4CE3-9B4C-A88CBBF2AFC1}">
      <dgm:prSet phldrT="[Text]" custT="1"/>
      <dgm:spPr/>
      <dgm:t>
        <a:bodyPr/>
        <a:lstStyle/>
        <a:p>
          <a:r>
            <a:rPr lang="en-US" sz="1200" dirty="0" smtClean="0"/>
            <a:t>Shoot</a:t>
          </a:r>
          <a:endParaRPr lang="en-US" sz="1200" dirty="0"/>
        </a:p>
      </dgm:t>
    </dgm:pt>
    <dgm:pt modelId="{3BB0B345-D0E2-4038-ABC3-25E61AA52E1D}" type="parTrans" cxnId="{E9657416-E697-4FB9-8857-ED9099111322}">
      <dgm:prSet/>
      <dgm:spPr/>
      <dgm:t>
        <a:bodyPr/>
        <a:lstStyle/>
        <a:p>
          <a:endParaRPr lang="en-US"/>
        </a:p>
      </dgm:t>
    </dgm:pt>
    <dgm:pt modelId="{90894FD3-9F6E-4A80-8C22-EF890790ABBC}" type="sibTrans" cxnId="{E9657416-E697-4FB9-8857-ED9099111322}">
      <dgm:prSet/>
      <dgm:spPr/>
      <dgm:t>
        <a:bodyPr/>
        <a:lstStyle/>
        <a:p>
          <a:endParaRPr lang="en-US"/>
        </a:p>
      </dgm:t>
    </dgm:pt>
    <dgm:pt modelId="{4DCBE48C-3EFF-49FD-9324-1E09CBCD73B2}">
      <dgm:prSet phldrT="[Text]" custT="1"/>
      <dgm:spPr/>
      <dgm:t>
        <a:bodyPr/>
        <a:lstStyle/>
        <a:p>
          <a:r>
            <a:rPr lang="en-US" sz="1200" dirty="0" smtClean="0"/>
            <a:t>Pass</a:t>
          </a:r>
          <a:endParaRPr lang="en-US" sz="1200" dirty="0"/>
        </a:p>
      </dgm:t>
    </dgm:pt>
    <dgm:pt modelId="{8E0CB057-4B22-4FA2-8A24-9E12220ED9D1}" type="parTrans" cxnId="{B8BE32F7-A6F7-4CC9-8031-C3A8276EB829}">
      <dgm:prSet/>
      <dgm:spPr/>
      <dgm:t>
        <a:bodyPr/>
        <a:lstStyle/>
        <a:p>
          <a:endParaRPr lang="en-US"/>
        </a:p>
      </dgm:t>
    </dgm:pt>
    <dgm:pt modelId="{0D6C35A5-EB43-4914-A8A7-1728A5BB94A8}" type="sibTrans" cxnId="{B8BE32F7-A6F7-4CC9-8031-C3A8276EB829}">
      <dgm:prSet/>
      <dgm:spPr/>
      <dgm:t>
        <a:bodyPr/>
        <a:lstStyle/>
        <a:p>
          <a:endParaRPr lang="en-US"/>
        </a:p>
      </dgm:t>
    </dgm:pt>
    <dgm:pt modelId="{38E2D631-3F26-43C5-B712-6C3FAE007B14}">
      <dgm:prSet phldrT="[Text]" custT="1"/>
      <dgm:spPr/>
      <dgm:t>
        <a:bodyPr/>
        <a:lstStyle/>
        <a:p>
          <a:r>
            <a:rPr lang="en-US" sz="1200" dirty="0" smtClean="0"/>
            <a:t>Dribble</a:t>
          </a:r>
          <a:endParaRPr lang="en-US" sz="1200" dirty="0"/>
        </a:p>
      </dgm:t>
    </dgm:pt>
    <dgm:pt modelId="{17503912-97C6-4F16-98D5-A324FE670379}" type="parTrans" cxnId="{C3D0AF76-7EE4-4A73-A976-E018E7E14447}">
      <dgm:prSet/>
      <dgm:spPr/>
      <dgm:t>
        <a:bodyPr/>
        <a:lstStyle/>
        <a:p>
          <a:endParaRPr lang="en-US"/>
        </a:p>
      </dgm:t>
    </dgm:pt>
    <dgm:pt modelId="{0643546C-C5AB-4972-8C71-12A720D50388}" type="sibTrans" cxnId="{C3D0AF76-7EE4-4A73-A976-E018E7E14447}">
      <dgm:prSet/>
      <dgm:spPr/>
      <dgm:t>
        <a:bodyPr/>
        <a:lstStyle/>
        <a:p>
          <a:endParaRPr lang="en-US"/>
        </a:p>
      </dgm:t>
    </dgm:pt>
    <dgm:pt modelId="{B2E98CEE-49A0-4B7D-827D-8783D909FCF2}">
      <dgm:prSet phldrT="[Text]" custT="1"/>
      <dgm:spPr/>
      <dgm:t>
        <a:bodyPr/>
        <a:lstStyle/>
        <a:p>
          <a:r>
            <a:rPr lang="en-US" sz="1200" dirty="0" smtClean="0"/>
            <a:t>Clear</a:t>
          </a:r>
          <a:endParaRPr lang="en-US" sz="1200" dirty="0"/>
        </a:p>
      </dgm:t>
    </dgm:pt>
    <dgm:pt modelId="{3FB2F63B-2C4A-4464-85B2-D2E3D915BC0A}" type="parTrans" cxnId="{95410663-1393-4CD6-B43A-8C806502733B}">
      <dgm:prSet/>
      <dgm:spPr/>
      <dgm:t>
        <a:bodyPr/>
        <a:lstStyle/>
        <a:p>
          <a:endParaRPr lang="en-US"/>
        </a:p>
      </dgm:t>
    </dgm:pt>
    <dgm:pt modelId="{D31ECC60-53FD-4E11-BAAB-3527027255C8}" type="sibTrans" cxnId="{95410663-1393-4CD6-B43A-8C806502733B}">
      <dgm:prSet/>
      <dgm:spPr/>
      <dgm:t>
        <a:bodyPr/>
        <a:lstStyle/>
        <a:p>
          <a:endParaRPr lang="en-US"/>
        </a:p>
      </dgm:t>
    </dgm:pt>
    <dgm:pt modelId="{374C2DEF-31C7-4037-AEB8-DA41369BBC5A}">
      <dgm:prSet phldrT="[Text]"/>
      <dgm:spPr/>
      <dgm:t>
        <a:bodyPr/>
        <a:lstStyle/>
        <a:p>
          <a:endParaRPr lang="en-US" dirty="0"/>
        </a:p>
      </dgm:t>
    </dgm:pt>
    <dgm:pt modelId="{C4471301-4FED-4460-BDEA-8F64791F96C7}" type="parTrans" cxnId="{53DC608A-212F-46E1-A7D2-2FED5CAE699F}">
      <dgm:prSet/>
      <dgm:spPr/>
      <dgm:t>
        <a:bodyPr/>
        <a:lstStyle/>
        <a:p>
          <a:endParaRPr lang="en-US"/>
        </a:p>
      </dgm:t>
    </dgm:pt>
    <dgm:pt modelId="{889BCB9B-8B5D-4A98-8209-07DBC5AFACAD}" type="sibTrans" cxnId="{53DC608A-212F-46E1-A7D2-2FED5CAE699F}">
      <dgm:prSet/>
      <dgm:spPr/>
      <dgm:t>
        <a:bodyPr/>
        <a:lstStyle/>
        <a:p>
          <a:endParaRPr lang="en-US"/>
        </a:p>
      </dgm:t>
    </dgm:pt>
    <dgm:pt modelId="{C991CF6D-BB65-4166-9B76-033C78BD7120}">
      <dgm:prSet phldrT="[Text]" custT="1"/>
      <dgm:spPr/>
      <dgm:t>
        <a:bodyPr/>
        <a:lstStyle/>
        <a:p>
          <a:r>
            <a:rPr lang="en-US" sz="1100" dirty="0" smtClean="0"/>
            <a:t>Hassle</a:t>
          </a:r>
          <a:endParaRPr lang="en-US" sz="1100" dirty="0"/>
        </a:p>
      </dgm:t>
    </dgm:pt>
    <dgm:pt modelId="{B4AB82B2-CF4A-410D-A209-072252FA1818}" type="parTrans" cxnId="{36FA2F80-F589-4562-9EE0-BED397CC1EFA}">
      <dgm:prSet/>
      <dgm:spPr/>
      <dgm:t>
        <a:bodyPr/>
        <a:lstStyle/>
        <a:p>
          <a:endParaRPr lang="en-US"/>
        </a:p>
      </dgm:t>
    </dgm:pt>
    <dgm:pt modelId="{FF804B4D-EE3F-46E4-B7B0-0AE905B0AA43}" type="sibTrans" cxnId="{36FA2F80-F589-4562-9EE0-BED397CC1EFA}">
      <dgm:prSet/>
      <dgm:spPr/>
      <dgm:t>
        <a:bodyPr/>
        <a:lstStyle/>
        <a:p>
          <a:endParaRPr lang="en-US"/>
        </a:p>
      </dgm:t>
    </dgm:pt>
    <dgm:pt modelId="{CC37B487-E78F-45E8-8ECA-6BB06AE303F1}" type="pres">
      <dgm:prSet presAssocID="{87BAE4F2-AFAE-4E1C-9021-3C08BB800FC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47A6D78-B30C-4AC2-9930-C58F4E2A4921}" type="pres">
      <dgm:prSet presAssocID="{EC67ECB3-B7E6-42B0-8146-18C1E4B63C47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AE64AC-9FCF-469F-A778-E02F7C28DC95}" type="pres">
      <dgm:prSet presAssocID="{EC67ECB3-B7E6-42B0-8146-18C1E4B63C47}" presName="gear1srcNode" presStyleLbl="node1" presStyleIdx="0" presStyleCnt="3"/>
      <dgm:spPr/>
      <dgm:t>
        <a:bodyPr/>
        <a:lstStyle/>
        <a:p>
          <a:endParaRPr lang="en-US"/>
        </a:p>
      </dgm:t>
    </dgm:pt>
    <dgm:pt modelId="{E27BC5D5-A811-4FF8-9D9A-E0F0D9EB1A9D}" type="pres">
      <dgm:prSet presAssocID="{EC67ECB3-B7E6-42B0-8146-18C1E4B63C47}" presName="gear1dstNode" presStyleLbl="node1" presStyleIdx="0" presStyleCnt="3"/>
      <dgm:spPr/>
      <dgm:t>
        <a:bodyPr/>
        <a:lstStyle/>
        <a:p>
          <a:endParaRPr lang="en-US"/>
        </a:p>
      </dgm:t>
    </dgm:pt>
    <dgm:pt modelId="{DD0F941C-9A47-4836-8E5B-252E0A3FF9AE}" type="pres">
      <dgm:prSet presAssocID="{EC67ECB3-B7E6-42B0-8146-18C1E4B63C47}" presName="gear1ch" presStyleLbl="fgAcc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B3998A-4298-4910-A4D2-F0792D82C038}" type="pres">
      <dgm:prSet presAssocID="{26FB0910-933F-4878-B4FB-5D85E299F566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F005CE-5C56-4408-AE0E-00A7E9D50B13}" type="pres">
      <dgm:prSet presAssocID="{26FB0910-933F-4878-B4FB-5D85E299F566}" presName="gear2srcNode" presStyleLbl="node1" presStyleIdx="1" presStyleCnt="3"/>
      <dgm:spPr/>
      <dgm:t>
        <a:bodyPr/>
        <a:lstStyle/>
        <a:p>
          <a:endParaRPr lang="en-US"/>
        </a:p>
      </dgm:t>
    </dgm:pt>
    <dgm:pt modelId="{17A4B8D6-2197-421F-B113-8B9969934F69}" type="pres">
      <dgm:prSet presAssocID="{26FB0910-933F-4878-B4FB-5D85E299F566}" presName="gear2dstNode" presStyleLbl="node1" presStyleIdx="1" presStyleCnt="3"/>
      <dgm:spPr/>
      <dgm:t>
        <a:bodyPr/>
        <a:lstStyle/>
        <a:p>
          <a:endParaRPr lang="en-US"/>
        </a:p>
      </dgm:t>
    </dgm:pt>
    <dgm:pt modelId="{DD649C44-6DE1-4E5B-B1F8-B46FF5F8ABA3}" type="pres">
      <dgm:prSet presAssocID="{26FB0910-933F-4878-B4FB-5D85E299F566}" presName="gear2ch" presStyleLbl="fgAcc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932B9C-9B93-4414-8653-18CB97239F22}" type="pres">
      <dgm:prSet presAssocID="{57803307-330B-43B2-A3E1-4256A1CC8572}" presName="gear3" presStyleLbl="node1" presStyleIdx="2" presStyleCnt="3"/>
      <dgm:spPr/>
      <dgm:t>
        <a:bodyPr/>
        <a:lstStyle/>
        <a:p>
          <a:endParaRPr lang="en-US"/>
        </a:p>
      </dgm:t>
    </dgm:pt>
    <dgm:pt modelId="{C37F9F45-E38A-4C38-B012-1D2DB0F1769F}" type="pres">
      <dgm:prSet presAssocID="{57803307-330B-43B2-A3E1-4256A1CC8572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3E93E9-958F-4FAB-866A-2D0CF9725DB7}" type="pres">
      <dgm:prSet presAssocID="{57803307-330B-43B2-A3E1-4256A1CC8572}" presName="gear3srcNode" presStyleLbl="node1" presStyleIdx="2" presStyleCnt="3"/>
      <dgm:spPr/>
      <dgm:t>
        <a:bodyPr/>
        <a:lstStyle/>
        <a:p>
          <a:endParaRPr lang="en-US"/>
        </a:p>
      </dgm:t>
    </dgm:pt>
    <dgm:pt modelId="{B9F95886-735D-43BB-B6A8-09909E4135F5}" type="pres">
      <dgm:prSet presAssocID="{57803307-330B-43B2-A3E1-4256A1CC8572}" presName="gear3dstNode" presStyleLbl="node1" presStyleIdx="2" presStyleCnt="3"/>
      <dgm:spPr/>
      <dgm:t>
        <a:bodyPr/>
        <a:lstStyle/>
        <a:p>
          <a:endParaRPr lang="en-US"/>
        </a:p>
      </dgm:t>
    </dgm:pt>
    <dgm:pt modelId="{255C435D-A8B3-48CC-A675-B9A4E9E20B16}" type="pres">
      <dgm:prSet presAssocID="{57803307-330B-43B2-A3E1-4256A1CC8572}" presName="gear3ch" presStyleLbl="fgAcc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5D3637-2D71-49A8-8FA4-2AE33733BA0B}" type="pres">
      <dgm:prSet presAssocID="{04E34D24-9E94-4DA2-9BEC-BBD0D6C5B69C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3279E31B-21B4-495B-AEA3-7A6823211220}" type="pres">
      <dgm:prSet presAssocID="{D591BD54-6FAF-4F83-8E32-022E0AF44B11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04667651-1230-4450-BBDD-D2E15F2BAB09}" type="pres">
      <dgm:prSet presAssocID="{E85FE706-0761-40D5-9468-2B5913ADC001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3A733189-E46C-4A78-A1B9-FFF1E50DDA76}" type="presOf" srcId="{87BAE4F2-AFAE-4E1C-9021-3C08BB800FC4}" destId="{CC37B487-E78F-45E8-8ECA-6BB06AE303F1}" srcOrd="0" destOrd="0" presId="urn:microsoft.com/office/officeart/2005/8/layout/gear1"/>
    <dgm:cxn modelId="{E4BA6AE1-2F80-4839-B678-E4C471FB3E0F}" type="presOf" srcId="{C991CF6D-BB65-4166-9B76-033C78BD7120}" destId="{DD0F941C-9A47-4836-8E5B-252E0A3FF9AE}" srcOrd="0" destOrd="4" presId="urn:microsoft.com/office/officeart/2005/8/layout/gear1"/>
    <dgm:cxn modelId="{36FA2F80-F589-4562-9EE0-BED397CC1EFA}" srcId="{EC67ECB3-B7E6-42B0-8146-18C1E4B63C47}" destId="{C991CF6D-BB65-4166-9B76-033C78BD7120}" srcOrd="4" destOrd="0" parTransId="{B4AB82B2-CF4A-410D-A209-072252FA1818}" sibTransId="{FF804B4D-EE3F-46E4-B7B0-0AE905B0AA43}"/>
    <dgm:cxn modelId="{635A53B2-8BA4-44F9-8D45-50865726CF5C}" type="presOf" srcId="{A9AB3834-D87C-442F-9389-A1E9CDA2557D}" destId="{DD649C44-6DE1-4E5B-B1F8-B46FF5F8ABA3}" srcOrd="0" destOrd="1" presId="urn:microsoft.com/office/officeart/2005/8/layout/gear1"/>
    <dgm:cxn modelId="{D40B28F6-3485-434F-95A7-B554D6BE5CDF}" srcId="{26FB0910-933F-4878-B4FB-5D85E299F566}" destId="{7CE49870-AA96-4C08-BC65-B043EE066D21}" srcOrd="0" destOrd="0" parTransId="{B61A05AE-9A51-497E-AE57-B4FC94018339}" sibTransId="{028BEB5B-29FA-4323-9582-1DEB1DA344B4}"/>
    <dgm:cxn modelId="{5C51AE19-B843-45B3-B3BD-9AC9E07EF36E}" srcId="{87BAE4F2-AFAE-4E1C-9021-3C08BB800FC4}" destId="{57803307-330B-43B2-A3E1-4256A1CC8572}" srcOrd="2" destOrd="0" parTransId="{412AEFC9-66FE-410C-A608-342E0D3328F5}" sibTransId="{E85FE706-0761-40D5-9468-2B5913ADC001}"/>
    <dgm:cxn modelId="{AD4A52EE-CE08-4CFB-A8D7-82AD271DE0DD}" srcId="{EC67ECB3-B7E6-42B0-8146-18C1E4B63C47}" destId="{E0C7DD8D-E270-4BCC-829B-9CDDB17A809E}" srcOrd="0" destOrd="0" parTransId="{2D294781-AE88-4E16-A959-0E4947CA15E1}" sibTransId="{2FA73FDC-0BEC-46A5-97DE-5F1E169B0389}"/>
    <dgm:cxn modelId="{C3D0AF76-7EE4-4A73-A976-E018E7E14447}" srcId="{57803307-330B-43B2-A3E1-4256A1CC8572}" destId="{38E2D631-3F26-43C5-B712-6C3FAE007B14}" srcOrd="2" destOrd="0" parTransId="{17503912-97C6-4F16-98D5-A324FE670379}" sibTransId="{0643546C-C5AB-4972-8C71-12A720D50388}"/>
    <dgm:cxn modelId="{F65ED47E-3D5E-4D4C-911B-A6929F6027AA}" srcId="{EC67ECB3-B7E6-42B0-8146-18C1E4B63C47}" destId="{3D8EB907-4924-460D-AC61-9C7BC6030910}" srcOrd="2" destOrd="0" parTransId="{331AB8C4-905B-4E6F-9ED7-060310205A56}" sibTransId="{274098D0-EF36-42BE-B4C6-0546FDB80248}"/>
    <dgm:cxn modelId="{53D543BD-A48B-4BD1-B700-7C29EBB32AD6}" type="presOf" srcId="{B2E98CEE-49A0-4B7D-827D-8783D909FCF2}" destId="{255C435D-A8B3-48CC-A675-B9A4E9E20B16}" srcOrd="0" destOrd="3" presId="urn:microsoft.com/office/officeart/2005/8/layout/gear1"/>
    <dgm:cxn modelId="{006E87DA-F608-4611-AFDC-0EC993DF4E44}" type="presOf" srcId="{EC67ECB3-B7E6-42B0-8146-18C1E4B63C47}" destId="{E27BC5D5-A811-4FF8-9D9A-E0F0D9EB1A9D}" srcOrd="2" destOrd="0" presId="urn:microsoft.com/office/officeart/2005/8/layout/gear1"/>
    <dgm:cxn modelId="{3FB8C64F-FB8F-491E-96F8-F3E09ED97914}" type="presOf" srcId="{57803307-330B-43B2-A3E1-4256A1CC8572}" destId="{B5932B9C-9B93-4414-8653-18CB97239F22}" srcOrd="0" destOrd="0" presId="urn:microsoft.com/office/officeart/2005/8/layout/gear1"/>
    <dgm:cxn modelId="{757664B1-1400-45E9-9C27-A0E74E234347}" srcId="{26FB0910-933F-4878-B4FB-5D85E299F566}" destId="{A9AB3834-D87C-442F-9389-A1E9CDA2557D}" srcOrd="1" destOrd="0" parTransId="{30FA5D52-9F3C-405B-ABF7-939C6C299C63}" sibTransId="{D121A124-FFCA-406C-9043-6BC80E5D0D26}"/>
    <dgm:cxn modelId="{1DD54E65-65E8-4AF7-AE83-4D4F34792A5C}" type="presOf" srcId="{D591BD54-6FAF-4F83-8E32-022E0AF44B11}" destId="{3279E31B-21B4-495B-AEA3-7A6823211220}" srcOrd="0" destOrd="0" presId="urn:microsoft.com/office/officeart/2005/8/layout/gear1"/>
    <dgm:cxn modelId="{7956A689-6283-4717-9642-53834FBF5A32}" type="presOf" srcId="{7CE49870-AA96-4C08-BC65-B043EE066D21}" destId="{DD649C44-6DE1-4E5B-B1F8-B46FF5F8ABA3}" srcOrd="0" destOrd="0" presId="urn:microsoft.com/office/officeart/2005/8/layout/gear1"/>
    <dgm:cxn modelId="{B8BE32F7-A6F7-4CC9-8031-C3A8276EB829}" srcId="{57803307-330B-43B2-A3E1-4256A1CC8572}" destId="{4DCBE48C-3EFF-49FD-9324-1E09CBCD73B2}" srcOrd="1" destOrd="0" parTransId="{8E0CB057-4B22-4FA2-8A24-9E12220ED9D1}" sibTransId="{0D6C35A5-EB43-4914-A8A7-1728A5BB94A8}"/>
    <dgm:cxn modelId="{6B087C64-2D3A-48CB-AF7A-75A87BAD9829}" type="presOf" srcId="{57803307-330B-43B2-A3E1-4256A1CC8572}" destId="{D43E93E9-958F-4FAB-866A-2D0CF9725DB7}" srcOrd="2" destOrd="0" presId="urn:microsoft.com/office/officeart/2005/8/layout/gear1"/>
    <dgm:cxn modelId="{56766DCD-EFE0-4078-A0C5-9453CCDF7315}" type="presOf" srcId="{BD26C225-E895-422E-A820-1CA1B55EE98D}" destId="{DD0F941C-9A47-4836-8E5B-252E0A3FF9AE}" srcOrd="0" destOrd="3" presId="urn:microsoft.com/office/officeart/2005/8/layout/gear1"/>
    <dgm:cxn modelId="{3F6B637E-BE1D-4007-834A-7E748E42EAAD}" type="presOf" srcId="{3D8EB907-4924-460D-AC61-9C7BC6030910}" destId="{DD0F941C-9A47-4836-8E5B-252E0A3FF9AE}" srcOrd="0" destOrd="2" presId="urn:microsoft.com/office/officeart/2005/8/layout/gear1"/>
    <dgm:cxn modelId="{3E7CA6A4-D082-4710-93E3-073624ABDE22}" type="presOf" srcId="{EC67ECB3-B7E6-42B0-8146-18C1E4B63C47}" destId="{9EAE64AC-9FCF-469F-A778-E02F7C28DC95}" srcOrd="1" destOrd="0" presId="urn:microsoft.com/office/officeart/2005/8/layout/gear1"/>
    <dgm:cxn modelId="{ABA1C17D-175F-4EA6-B9C4-F41A152FE94D}" type="presOf" srcId="{57803307-330B-43B2-A3E1-4256A1CC8572}" destId="{C37F9F45-E38A-4C38-B012-1D2DB0F1769F}" srcOrd="1" destOrd="0" presId="urn:microsoft.com/office/officeart/2005/8/layout/gear1"/>
    <dgm:cxn modelId="{49D7B0AD-AF03-407C-A0E2-2D57BD2A03B0}" type="presOf" srcId="{04E34D24-9E94-4DA2-9BEC-BBD0D6C5B69C}" destId="{7A5D3637-2D71-49A8-8FA4-2AE33733BA0B}" srcOrd="0" destOrd="0" presId="urn:microsoft.com/office/officeart/2005/8/layout/gear1"/>
    <dgm:cxn modelId="{58F80B85-A982-4ECF-9F46-B2FE451581EF}" type="presOf" srcId="{ADDEFC70-6106-4CE3-9B4C-A88CBBF2AFC1}" destId="{255C435D-A8B3-48CC-A675-B9A4E9E20B16}" srcOrd="0" destOrd="0" presId="urn:microsoft.com/office/officeart/2005/8/layout/gear1"/>
    <dgm:cxn modelId="{48C6CE60-EB1A-4526-98C7-50F86848D2FA}" type="presOf" srcId="{26FB0910-933F-4878-B4FB-5D85E299F566}" destId="{C9B3998A-4298-4910-A4D2-F0792D82C038}" srcOrd="0" destOrd="0" presId="urn:microsoft.com/office/officeart/2005/8/layout/gear1"/>
    <dgm:cxn modelId="{F06AB197-23B9-4C50-B4E3-19D8A2D48E20}" type="presOf" srcId="{780ABA4B-8591-46DB-8293-001463AC1C59}" destId="{DD0F941C-9A47-4836-8E5B-252E0A3FF9AE}" srcOrd="0" destOrd="1" presId="urn:microsoft.com/office/officeart/2005/8/layout/gear1"/>
    <dgm:cxn modelId="{45A75B25-0544-47B1-8FCF-C25E3614B970}" type="presOf" srcId="{EC67ECB3-B7E6-42B0-8146-18C1E4B63C47}" destId="{247A6D78-B30C-4AC2-9930-C58F4E2A4921}" srcOrd="0" destOrd="0" presId="urn:microsoft.com/office/officeart/2005/8/layout/gear1"/>
    <dgm:cxn modelId="{53DC608A-212F-46E1-A7D2-2FED5CAE699F}" srcId="{87BAE4F2-AFAE-4E1C-9021-3C08BB800FC4}" destId="{374C2DEF-31C7-4037-AEB8-DA41369BBC5A}" srcOrd="3" destOrd="0" parTransId="{C4471301-4FED-4460-BDEA-8F64791F96C7}" sibTransId="{889BCB9B-8B5D-4A98-8209-07DBC5AFACAD}"/>
    <dgm:cxn modelId="{4C9E3CB4-0347-47FB-92B4-37D30B1C203A}" type="presOf" srcId="{E85FE706-0761-40D5-9468-2B5913ADC001}" destId="{04667651-1230-4450-BBDD-D2E15F2BAB09}" srcOrd="0" destOrd="0" presId="urn:microsoft.com/office/officeart/2005/8/layout/gear1"/>
    <dgm:cxn modelId="{E9657416-E697-4FB9-8857-ED9099111322}" srcId="{57803307-330B-43B2-A3E1-4256A1CC8572}" destId="{ADDEFC70-6106-4CE3-9B4C-A88CBBF2AFC1}" srcOrd="0" destOrd="0" parTransId="{3BB0B345-D0E2-4038-ABC3-25E61AA52E1D}" sibTransId="{90894FD3-9F6E-4A80-8C22-EF890790ABBC}"/>
    <dgm:cxn modelId="{49C0C870-5808-48AA-958A-1E72EE9EFC32}" srcId="{87BAE4F2-AFAE-4E1C-9021-3C08BB800FC4}" destId="{EC67ECB3-B7E6-42B0-8146-18C1E4B63C47}" srcOrd="0" destOrd="0" parTransId="{EDC321C5-0FB1-4A10-B218-E052CF393A86}" sibTransId="{04E34D24-9E94-4DA2-9BEC-BBD0D6C5B69C}"/>
    <dgm:cxn modelId="{06AB664A-41FC-4F57-ABAE-134A2E35AA43}" type="presOf" srcId="{4DCBE48C-3EFF-49FD-9324-1E09CBCD73B2}" destId="{255C435D-A8B3-48CC-A675-B9A4E9E20B16}" srcOrd="0" destOrd="1" presId="urn:microsoft.com/office/officeart/2005/8/layout/gear1"/>
    <dgm:cxn modelId="{57F8D1E7-626A-4D61-99A2-15DCBE6ED3BC}" type="presOf" srcId="{26FB0910-933F-4878-B4FB-5D85E299F566}" destId="{17A4B8D6-2197-421F-B113-8B9969934F69}" srcOrd="2" destOrd="0" presId="urn:microsoft.com/office/officeart/2005/8/layout/gear1"/>
    <dgm:cxn modelId="{411D9F63-EE9A-4396-AD5D-230602821C5B}" srcId="{87BAE4F2-AFAE-4E1C-9021-3C08BB800FC4}" destId="{26FB0910-933F-4878-B4FB-5D85E299F566}" srcOrd="1" destOrd="0" parTransId="{BD1891CE-3D78-441D-935F-AB60D3EF2D39}" sibTransId="{D591BD54-6FAF-4F83-8E32-022E0AF44B11}"/>
    <dgm:cxn modelId="{EF97EF0E-64A6-4E7E-BA3F-D5D258A9941B}" srcId="{EC67ECB3-B7E6-42B0-8146-18C1E4B63C47}" destId="{BD26C225-E895-422E-A820-1CA1B55EE98D}" srcOrd="3" destOrd="0" parTransId="{2469A1C4-AA22-4901-BF7D-83C10ADB382E}" sibTransId="{2E6B3A86-9454-44AF-884E-4BE0E032F7B0}"/>
    <dgm:cxn modelId="{0BCBBA71-33CA-43DD-BFB0-274E4E31A3CA}" type="presOf" srcId="{38E2D631-3F26-43C5-B712-6C3FAE007B14}" destId="{255C435D-A8B3-48CC-A675-B9A4E9E20B16}" srcOrd="0" destOrd="2" presId="urn:microsoft.com/office/officeart/2005/8/layout/gear1"/>
    <dgm:cxn modelId="{95410663-1393-4CD6-B43A-8C806502733B}" srcId="{57803307-330B-43B2-A3E1-4256A1CC8572}" destId="{B2E98CEE-49A0-4B7D-827D-8783D909FCF2}" srcOrd="3" destOrd="0" parTransId="{3FB2F63B-2C4A-4464-85B2-D2E3D915BC0A}" sibTransId="{D31ECC60-53FD-4E11-BAAB-3527027255C8}"/>
    <dgm:cxn modelId="{02441598-2287-4B79-83D6-02F92EF633F8}" type="presOf" srcId="{57803307-330B-43B2-A3E1-4256A1CC8572}" destId="{B9F95886-735D-43BB-B6A8-09909E4135F5}" srcOrd="3" destOrd="0" presId="urn:microsoft.com/office/officeart/2005/8/layout/gear1"/>
    <dgm:cxn modelId="{9E5C8FB2-D523-4270-B598-D86D5B1F950C}" type="presOf" srcId="{26FB0910-933F-4878-B4FB-5D85E299F566}" destId="{A8F005CE-5C56-4408-AE0E-00A7E9D50B13}" srcOrd="1" destOrd="0" presId="urn:microsoft.com/office/officeart/2005/8/layout/gear1"/>
    <dgm:cxn modelId="{FB972A41-8F41-41F5-BCC4-C0C60B5719B6}" srcId="{EC67ECB3-B7E6-42B0-8146-18C1E4B63C47}" destId="{780ABA4B-8591-46DB-8293-001463AC1C59}" srcOrd="1" destOrd="0" parTransId="{CC124A4B-11EA-417A-8592-068101C6FAD4}" sibTransId="{D71357AF-C764-43FB-B856-4077E96C1407}"/>
    <dgm:cxn modelId="{EE7DFF35-7BC1-4110-83EC-C3035C96DBCD}" type="presOf" srcId="{E0C7DD8D-E270-4BCC-829B-9CDDB17A809E}" destId="{DD0F941C-9A47-4836-8E5B-252E0A3FF9AE}" srcOrd="0" destOrd="0" presId="urn:microsoft.com/office/officeart/2005/8/layout/gear1"/>
    <dgm:cxn modelId="{43C3EB16-304F-4DD3-93ED-F0E430713EA4}" type="presParOf" srcId="{CC37B487-E78F-45E8-8ECA-6BB06AE303F1}" destId="{247A6D78-B30C-4AC2-9930-C58F4E2A4921}" srcOrd="0" destOrd="0" presId="urn:microsoft.com/office/officeart/2005/8/layout/gear1"/>
    <dgm:cxn modelId="{1E4152F8-BEE6-4536-A73F-E9CCD41FF0E9}" type="presParOf" srcId="{CC37B487-E78F-45E8-8ECA-6BB06AE303F1}" destId="{9EAE64AC-9FCF-469F-A778-E02F7C28DC95}" srcOrd="1" destOrd="0" presId="urn:microsoft.com/office/officeart/2005/8/layout/gear1"/>
    <dgm:cxn modelId="{EE795CE5-A403-4014-89D0-ACE0C7F07BEB}" type="presParOf" srcId="{CC37B487-E78F-45E8-8ECA-6BB06AE303F1}" destId="{E27BC5D5-A811-4FF8-9D9A-E0F0D9EB1A9D}" srcOrd="2" destOrd="0" presId="urn:microsoft.com/office/officeart/2005/8/layout/gear1"/>
    <dgm:cxn modelId="{5401F860-C01F-4829-93D5-1D23560336E2}" type="presParOf" srcId="{CC37B487-E78F-45E8-8ECA-6BB06AE303F1}" destId="{DD0F941C-9A47-4836-8E5B-252E0A3FF9AE}" srcOrd="3" destOrd="0" presId="urn:microsoft.com/office/officeart/2005/8/layout/gear1"/>
    <dgm:cxn modelId="{47CF94B9-50D6-4571-BAA2-EFDBC9D3E551}" type="presParOf" srcId="{CC37B487-E78F-45E8-8ECA-6BB06AE303F1}" destId="{C9B3998A-4298-4910-A4D2-F0792D82C038}" srcOrd="4" destOrd="0" presId="urn:microsoft.com/office/officeart/2005/8/layout/gear1"/>
    <dgm:cxn modelId="{142B3C45-6A6D-46A9-8F1B-DFDAF05F62F3}" type="presParOf" srcId="{CC37B487-E78F-45E8-8ECA-6BB06AE303F1}" destId="{A8F005CE-5C56-4408-AE0E-00A7E9D50B13}" srcOrd="5" destOrd="0" presId="urn:microsoft.com/office/officeart/2005/8/layout/gear1"/>
    <dgm:cxn modelId="{EBA52BCD-0CA6-4753-9E41-D5546B74437A}" type="presParOf" srcId="{CC37B487-E78F-45E8-8ECA-6BB06AE303F1}" destId="{17A4B8D6-2197-421F-B113-8B9969934F69}" srcOrd="6" destOrd="0" presId="urn:microsoft.com/office/officeart/2005/8/layout/gear1"/>
    <dgm:cxn modelId="{955D4B49-1033-4337-A3E8-824D70EC5303}" type="presParOf" srcId="{CC37B487-E78F-45E8-8ECA-6BB06AE303F1}" destId="{DD649C44-6DE1-4E5B-B1F8-B46FF5F8ABA3}" srcOrd="7" destOrd="0" presId="urn:microsoft.com/office/officeart/2005/8/layout/gear1"/>
    <dgm:cxn modelId="{420A7EF2-4300-4494-84C4-F6BBDA2E1864}" type="presParOf" srcId="{CC37B487-E78F-45E8-8ECA-6BB06AE303F1}" destId="{B5932B9C-9B93-4414-8653-18CB97239F22}" srcOrd="8" destOrd="0" presId="urn:microsoft.com/office/officeart/2005/8/layout/gear1"/>
    <dgm:cxn modelId="{62D999B0-9ED3-4580-8003-CBCDE2BD0D43}" type="presParOf" srcId="{CC37B487-E78F-45E8-8ECA-6BB06AE303F1}" destId="{C37F9F45-E38A-4C38-B012-1D2DB0F1769F}" srcOrd="9" destOrd="0" presId="urn:microsoft.com/office/officeart/2005/8/layout/gear1"/>
    <dgm:cxn modelId="{6F94FAD2-B129-421F-A4A8-3A43BD1444F2}" type="presParOf" srcId="{CC37B487-E78F-45E8-8ECA-6BB06AE303F1}" destId="{D43E93E9-958F-4FAB-866A-2D0CF9725DB7}" srcOrd="10" destOrd="0" presId="urn:microsoft.com/office/officeart/2005/8/layout/gear1"/>
    <dgm:cxn modelId="{74CC6F9E-19F0-4C35-91BA-6EF31F378F69}" type="presParOf" srcId="{CC37B487-E78F-45E8-8ECA-6BB06AE303F1}" destId="{B9F95886-735D-43BB-B6A8-09909E4135F5}" srcOrd="11" destOrd="0" presId="urn:microsoft.com/office/officeart/2005/8/layout/gear1"/>
    <dgm:cxn modelId="{B92C76BE-4EFB-4EC3-A116-E167CE0105FB}" type="presParOf" srcId="{CC37B487-E78F-45E8-8ECA-6BB06AE303F1}" destId="{255C435D-A8B3-48CC-A675-B9A4E9E20B16}" srcOrd="12" destOrd="0" presId="urn:microsoft.com/office/officeart/2005/8/layout/gear1"/>
    <dgm:cxn modelId="{828BB99E-9E22-44E5-8CC1-ADCADC67D3F0}" type="presParOf" srcId="{CC37B487-E78F-45E8-8ECA-6BB06AE303F1}" destId="{7A5D3637-2D71-49A8-8FA4-2AE33733BA0B}" srcOrd="13" destOrd="0" presId="urn:microsoft.com/office/officeart/2005/8/layout/gear1"/>
    <dgm:cxn modelId="{65EE260D-6B2D-42D5-8A99-ECBA02E9F7D2}" type="presParOf" srcId="{CC37B487-E78F-45E8-8ECA-6BB06AE303F1}" destId="{3279E31B-21B4-495B-AEA3-7A6823211220}" srcOrd="14" destOrd="0" presId="urn:microsoft.com/office/officeart/2005/8/layout/gear1"/>
    <dgm:cxn modelId="{EDC9ADFC-E4B9-4B9E-A86E-8F8BF0D27E3F}" type="presParOf" srcId="{CC37B487-E78F-45E8-8ECA-6BB06AE303F1}" destId="{04667651-1230-4450-BBDD-D2E15F2BAB09}" srcOrd="15" destOrd="0" presId="urn:microsoft.com/office/officeart/2005/8/layout/gear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799E6-70BE-48C6-9FC0-37EB42CC3533}" type="datetimeFigureOut">
              <a:rPr lang="en-US" smtClean="0"/>
              <a:pPr/>
              <a:t>2/23/2010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65B806-0F59-4396-9909-7ECFFCBB9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5B806-0F59-4396-9909-7ECFFCBB950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7803-C0A2-41B3-AA8A-99010F22C6B8}" type="datetime1">
              <a:rPr lang="en-US" smtClean="0"/>
              <a:pPr/>
              <a:t>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ADF51-16CA-4470-8AE6-28E1DDF5F147}" type="datetime1">
              <a:rPr lang="en-US" smtClean="0"/>
              <a:pPr/>
              <a:t>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EF423-82D6-4444-A058-9743F1D4BF47}" type="datetime1">
              <a:rPr lang="en-US" smtClean="0"/>
              <a:pPr/>
              <a:t>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5B125-4709-4CA3-9323-EBFB126255FD}" type="datetime1">
              <a:rPr lang="en-US" smtClean="0"/>
              <a:pPr/>
              <a:t>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865B8-359A-4814-8A13-00A5463DFEC5}" type="datetime1">
              <a:rPr lang="en-US" smtClean="0"/>
              <a:pPr/>
              <a:t>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7F29F-D66A-470F-B578-97B00E7E0CC0}" type="datetime1">
              <a:rPr lang="en-US" smtClean="0"/>
              <a:pPr/>
              <a:t>2/23/2010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5AC4C-6ED8-48E0-AC96-E61295EF726E}" type="datetime1">
              <a:rPr lang="en-US" smtClean="0"/>
              <a:pPr/>
              <a:t>2/23/2010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45F84-DC38-4EC2-839D-6C94BADBBA37}" type="datetime1">
              <a:rPr lang="en-US" smtClean="0"/>
              <a:pPr/>
              <a:t>2/23/2010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72E2A-ADD0-435A-BF45-8BAFA77188BB}" type="datetime1">
              <a:rPr lang="en-US" smtClean="0"/>
              <a:pPr/>
              <a:t>2/23/2010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B844A-B3A6-4279-8559-9ABA5D66F0CF}" type="datetime1">
              <a:rPr lang="en-US" smtClean="0"/>
              <a:pPr/>
              <a:t>2/23/2010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2E58E-87A6-4FFD-85B7-D6DEF6BB7696}" type="datetime1">
              <a:rPr lang="en-US" smtClean="0"/>
              <a:pPr/>
              <a:t>2/23/2010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7287A-F2DE-494A-AAD1-7DB53DDC4DD5}" type="datetime1">
              <a:rPr lang="en-US" smtClean="0"/>
              <a:pPr/>
              <a:t>2/23/2010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eit.aut.ac.ir/~meshgi" TargetMode="External"/><Relationship Id="rId5" Type="http://schemas.openxmlformats.org/officeDocument/2006/relationships/hyperlink" Target="mailto:KouroshMeshgi@gmail.com" TargetMode="External"/><Relationship Id="rId4" Type="http://schemas.openxmlformats.org/officeDocument/2006/relationships/hyperlink" Target="mailto:Mehrab.nt@gmail.com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a-IR" sz="8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شبیه سازی دوبعدی فوتبال روبوکاپ</a:t>
            </a:r>
            <a:endParaRPr lang="en-US" sz="8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>
            <a:normAutofit/>
          </a:bodyPr>
          <a:lstStyle/>
          <a:p>
            <a:r>
              <a:rPr lang="fa-IR" sz="4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چالشهای یادگیری ماشین</a:t>
            </a:r>
            <a:endParaRPr lang="en-US" sz="4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5562600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B Nazanin" pitchFamily="2" charset="-78"/>
              </a:rPr>
              <a:t>محراب نوروزی طلب</a:t>
            </a:r>
          </a:p>
          <a:p>
            <a:pPr algn="r" rtl="1"/>
            <a:r>
              <a:rPr lang="fa-IR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B Nazanin" pitchFamily="2" charset="-78"/>
              </a:rPr>
              <a:t>کورش مشگی</a:t>
            </a:r>
          </a:p>
          <a:p>
            <a:pPr algn="r" rtl="1"/>
            <a:endParaRPr lang="fa-IR" dirty="0" smtClean="0">
              <a:solidFill>
                <a:schemeClr val="accent3">
                  <a:lumMod val="60000"/>
                  <a:lumOff val="40000"/>
                </a:schemeClr>
              </a:solidFill>
              <a:cs typeface="B Nazanin" pitchFamily="2" charset="-78"/>
            </a:endParaRPr>
          </a:p>
          <a:p>
            <a:pPr algn="r" rtl="1"/>
            <a:r>
              <a:rPr lang="fa-IR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B Nazanin" pitchFamily="2" charset="-78"/>
              </a:rPr>
              <a:t>زمستان 88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cs typeface="B Nazanin" pitchFamily="2" charset="-78"/>
            </a:endParaRPr>
          </a:p>
        </p:txBody>
      </p:sp>
      <p:pic>
        <p:nvPicPr>
          <p:cNvPr id="6" name="Picture 5" descr="soccer-bal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5181600"/>
            <a:ext cx="1295400" cy="1303111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1" name="AutoShape 3" descr="g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3" name="AutoShape 5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g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5" name="AutoShape 7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7" name="AutoShape 9" descr="g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" name="AutoShape 10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9" name="AutoShape 11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0" name="AutoShape 12" descr="g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1" name="AutoShape 13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2" name="AutoShape 14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3" name="AutoShape 15" descr="g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4" name="AutoShape 16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5" name="AutoShape 17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6" name="AutoShape 18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7" name="AutoShape 19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8" name="AutoShape 20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9" name="AutoShape 21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0" name="AutoShape 22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1" name="AutoShape 23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2" name="AutoShape 24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3" name="AutoShape 25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4" name="AutoShape 26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5" name="AutoShape 27" descr="web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6" name="AutoShape 28" descr="ml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7" name="AutoShape 29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8" name="AutoShape 30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9" name="AutoShape 31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0" name="AutoShape 32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1" name="AutoShape 33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2" name="AutoShape 34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3" name="AutoShape 35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4" name="AutoShape 36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5" name="AutoShape 37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6" name="AutoShape 38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7" name="AutoShape 39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8" name="AutoShape 40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9" name="AutoShape 41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0" name="AutoShape 42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1" name="AutoShape 43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2" name="AutoShape 44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3" name="AutoShape 45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371600"/>
            <a:ext cx="478202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2" name="Group 51"/>
          <p:cNvGrpSpPr/>
          <p:nvPr/>
        </p:nvGrpSpPr>
        <p:grpSpPr>
          <a:xfrm>
            <a:off x="0" y="5791200"/>
            <a:ext cx="9144000" cy="1066800"/>
            <a:chOff x="0" y="5791200"/>
            <a:chExt cx="9144000" cy="1066800"/>
          </a:xfrm>
        </p:grpSpPr>
        <p:pic>
          <p:nvPicPr>
            <p:cNvPr id="5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5791200"/>
              <a:ext cx="9144000" cy="1066800"/>
            </a:xfrm>
            <a:prstGeom prst="rect">
              <a:avLst/>
            </a:prstGeom>
            <a:noFill/>
            <a:ln w="1270">
              <a:solidFill>
                <a:schemeClr val="tx1">
                  <a:alpha val="99000"/>
                </a:schemeClr>
              </a:solidFill>
              <a:miter lim="800000"/>
              <a:headEnd/>
              <a:tailEnd/>
            </a:ln>
            <a:effectLst/>
          </p:spPr>
        </p:pic>
        <p:sp>
          <p:nvSpPr>
            <p:cNvPr id="55" name="TextBox 54"/>
            <p:cNvSpPr txBox="1"/>
            <p:nvPr/>
          </p:nvSpPr>
          <p:spPr>
            <a:xfrm>
              <a:off x="1752600" y="6248400"/>
              <a:ext cx="7162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cs typeface="B Nazanin" pitchFamily="2" charset="-78"/>
                </a:rPr>
                <a:t>محراب نوروزی طلب، کورش مشگی: چالشهای یادگیری ماشین برای شبیه سازی دو بعدی فوتبال</a:t>
              </a:r>
              <a:endParaRPr lang="en-US" dirty="0">
                <a:cs typeface="B Nazanin" pitchFamily="2" charset="-78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0" y="3810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B Nazanin" pitchFamily="2" charset="-78"/>
              </a:rPr>
              <a:t>انواع پاس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1" name="AutoShape 3" descr="g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3" name="AutoShape 5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g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5" name="AutoShape 7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7" name="AutoShape 9" descr="g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" name="AutoShape 10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9" name="AutoShape 11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0" name="AutoShape 12" descr="g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1" name="AutoShape 13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2" name="AutoShape 14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3" name="AutoShape 15" descr="g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4" name="AutoShape 16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5" name="AutoShape 17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6" name="AutoShape 18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7" name="AutoShape 19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8" name="AutoShape 20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9" name="AutoShape 21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0" name="AutoShape 22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1" name="AutoShape 23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2" name="AutoShape 24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3" name="AutoShape 25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4" name="AutoShape 26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5" name="AutoShape 27" descr="web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6" name="AutoShape 28" descr="ml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7" name="AutoShape 29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8" name="AutoShape 30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9" name="AutoShape 31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0" name="AutoShape 32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1" name="AutoShape 33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2" name="AutoShape 34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3" name="AutoShape 35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4" name="AutoShape 36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5" name="AutoShape 37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6" name="AutoShape 38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7" name="AutoShape 39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8" name="AutoShape 40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9" name="AutoShape 41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0" name="AutoShape 42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1" name="AutoShape 43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2" name="AutoShape 44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3" name="AutoShape 45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 rot="-264833">
            <a:off x="979488" y="3257550"/>
            <a:ext cx="1204912" cy="1316038"/>
            <a:chOff x="1401" y="1242"/>
            <a:chExt cx="263" cy="309"/>
          </a:xfrm>
        </p:grpSpPr>
        <p:sp>
          <p:nvSpPr>
            <p:cNvPr id="63" name="Arc 3"/>
            <p:cNvSpPr>
              <a:spLocks/>
            </p:cNvSpPr>
            <p:nvPr/>
          </p:nvSpPr>
          <p:spPr bwMode="auto">
            <a:xfrm rot="5778022" flipV="1">
              <a:off x="1321" y="1322"/>
              <a:ext cx="294" cy="13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 w 43200"/>
                <a:gd name="T1" fmla="*/ 21822 h 21822"/>
                <a:gd name="T2" fmla="*/ 43199 w 43200"/>
                <a:gd name="T3" fmla="*/ 21798 h 21822"/>
                <a:gd name="T4" fmla="*/ 21600 w 43200"/>
                <a:gd name="T5" fmla="*/ 21600 h 21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1822" fill="none" extrusionOk="0">
                  <a:moveTo>
                    <a:pt x="1" y="21821"/>
                  </a:moveTo>
                  <a:cubicBezTo>
                    <a:pt x="0" y="21748"/>
                    <a:pt x="0" y="216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666"/>
                    <a:pt x="43199" y="21732"/>
                    <a:pt x="43199" y="21798"/>
                  </a:cubicBezTo>
                </a:path>
                <a:path w="43200" h="21822" stroke="0" extrusionOk="0">
                  <a:moveTo>
                    <a:pt x="1" y="21821"/>
                  </a:moveTo>
                  <a:cubicBezTo>
                    <a:pt x="0" y="21748"/>
                    <a:pt x="0" y="216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666"/>
                    <a:pt x="43199" y="21732"/>
                    <a:pt x="43199" y="21798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Arc 4"/>
            <p:cNvSpPr>
              <a:spLocks/>
            </p:cNvSpPr>
            <p:nvPr/>
          </p:nvSpPr>
          <p:spPr bwMode="auto">
            <a:xfrm rot="16585549" flipV="1">
              <a:off x="1451" y="1337"/>
              <a:ext cx="294" cy="133"/>
            </a:xfrm>
            <a:custGeom>
              <a:avLst/>
              <a:gdLst>
                <a:gd name="G0" fmla="+- 21599 0 0"/>
                <a:gd name="G1" fmla="+- 21600 0 0"/>
                <a:gd name="G2" fmla="+- 21600 0 0"/>
                <a:gd name="T0" fmla="*/ 0 w 43199"/>
                <a:gd name="T1" fmla="*/ 21417 h 21600"/>
                <a:gd name="T2" fmla="*/ 43199 w 43199"/>
                <a:gd name="T3" fmla="*/ 21600 h 21600"/>
                <a:gd name="T4" fmla="*/ 21599 w 4319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9" h="21600" fill="none" extrusionOk="0">
                  <a:moveTo>
                    <a:pt x="-1" y="21416"/>
                  </a:moveTo>
                  <a:cubicBezTo>
                    <a:pt x="100" y="9559"/>
                    <a:pt x="9741" y="-1"/>
                    <a:pt x="21599" y="0"/>
                  </a:cubicBezTo>
                  <a:cubicBezTo>
                    <a:pt x="33528" y="0"/>
                    <a:pt x="43199" y="9670"/>
                    <a:pt x="43199" y="21600"/>
                  </a:cubicBezTo>
                </a:path>
                <a:path w="43199" h="21600" stroke="0" extrusionOk="0">
                  <a:moveTo>
                    <a:pt x="-1" y="21416"/>
                  </a:moveTo>
                  <a:cubicBezTo>
                    <a:pt x="100" y="9559"/>
                    <a:pt x="9741" y="-1"/>
                    <a:pt x="21599" y="0"/>
                  </a:cubicBezTo>
                  <a:cubicBezTo>
                    <a:pt x="33528" y="0"/>
                    <a:pt x="43199" y="9670"/>
                    <a:pt x="43199" y="21600"/>
                  </a:cubicBezTo>
                  <a:lnTo>
                    <a:pt x="21599" y="2160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5" name="Rectangle 5"/>
          <p:cNvSpPr txBox="1">
            <a:spLocks noChangeArrowheads="1"/>
          </p:cNvSpPr>
          <p:nvPr/>
        </p:nvSpPr>
        <p:spPr>
          <a:xfrm>
            <a:off x="228600" y="1295400"/>
            <a:ext cx="8229600" cy="3886200"/>
          </a:xfrm>
          <a:prstGeom prst="rect">
            <a:avLst/>
          </a:prstGeom>
        </p:spPr>
        <p:txBody>
          <a:bodyPr vert="horz" lIns="45720" rIns="45720">
            <a:normAutofit/>
          </a:bodyPr>
          <a:lstStyle/>
          <a:p>
            <a:pPr marL="0" marR="64008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6" name="Oval 7" descr="Solid diamond"/>
          <p:cNvSpPr>
            <a:spLocks noChangeArrowheads="1"/>
          </p:cNvSpPr>
          <p:nvPr/>
        </p:nvSpPr>
        <p:spPr bwMode="auto">
          <a:xfrm>
            <a:off x="1314450" y="4143375"/>
            <a:ext cx="257175" cy="247650"/>
          </a:xfrm>
          <a:prstGeom prst="ellipse">
            <a:avLst/>
          </a:prstGeom>
          <a:pattFill prst="solidDmnd">
            <a:fgClr>
              <a:schemeClr val="tx2"/>
            </a:fgClr>
            <a:bgClr>
              <a:srgbClr val="FFFFFF"/>
            </a:bgClr>
          </a:patt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6591300" y="3625850"/>
            <a:ext cx="1208088" cy="1263650"/>
            <a:chOff x="4072" y="2802"/>
            <a:chExt cx="761" cy="796"/>
          </a:xfrm>
        </p:grpSpPr>
        <p:sp>
          <p:nvSpPr>
            <p:cNvPr id="68" name="Arc 9"/>
            <p:cNvSpPr>
              <a:spLocks/>
            </p:cNvSpPr>
            <p:nvPr/>
          </p:nvSpPr>
          <p:spPr bwMode="auto">
            <a:xfrm rot="16144219" flipV="1">
              <a:off x="4245" y="3003"/>
              <a:ext cx="789" cy="387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 w 43200"/>
                <a:gd name="T1" fmla="*/ 21822 h 21822"/>
                <a:gd name="T2" fmla="*/ 43199 w 43200"/>
                <a:gd name="T3" fmla="*/ 21798 h 21822"/>
                <a:gd name="T4" fmla="*/ 21600 w 43200"/>
                <a:gd name="T5" fmla="*/ 21600 h 21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1822" fill="none" extrusionOk="0">
                  <a:moveTo>
                    <a:pt x="1" y="21821"/>
                  </a:moveTo>
                  <a:cubicBezTo>
                    <a:pt x="0" y="21748"/>
                    <a:pt x="0" y="216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666"/>
                    <a:pt x="43199" y="21732"/>
                    <a:pt x="43199" y="21798"/>
                  </a:cubicBezTo>
                </a:path>
                <a:path w="43200" h="21822" stroke="0" extrusionOk="0">
                  <a:moveTo>
                    <a:pt x="1" y="21821"/>
                  </a:moveTo>
                  <a:cubicBezTo>
                    <a:pt x="0" y="21748"/>
                    <a:pt x="0" y="216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666"/>
                    <a:pt x="43199" y="21732"/>
                    <a:pt x="43199" y="21798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Arc 10"/>
            <p:cNvSpPr>
              <a:spLocks/>
            </p:cNvSpPr>
            <p:nvPr/>
          </p:nvSpPr>
          <p:spPr bwMode="auto">
            <a:xfrm rot="5351746" flipV="1">
              <a:off x="3869" y="3012"/>
              <a:ext cx="789" cy="384"/>
            </a:xfrm>
            <a:custGeom>
              <a:avLst/>
              <a:gdLst>
                <a:gd name="G0" fmla="+- 21599 0 0"/>
                <a:gd name="G1" fmla="+- 21600 0 0"/>
                <a:gd name="G2" fmla="+- 21600 0 0"/>
                <a:gd name="T0" fmla="*/ 0 w 43199"/>
                <a:gd name="T1" fmla="*/ 21417 h 21600"/>
                <a:gd name="T2" fmla="*/ 43199 w 43199"/>
                <a:gd name="T3" fmla="*/ 21600 h 21600"/>
                <a:gd name="T4" fmla="*/ 21599 w 4319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9" h="21600" fill="none" extrusionOk="0">
                  <a:moveTo>
                    <a:pt x="-1" y="21416"/>
                  </a:moveTo>
                  <a:cubicBezTo>
                    <a:pt x="100" y="9559"/>
                    <a:pt x="9741" y="-1"/>
                    <a:pt x="21599" y="0"/>
                  </a:cubicBezTo>
                  <a:cubicBezTo>
                    <a:pt x="33528" y="0"/>
                    <a:pt x="43199" y="9670"/>
                    <a:pt x="43199" y="21600"/>
                  </a:cubicBezTo>
                </a:path>
                <a:path w="43199" h="21600" stroke="0" extrusionOk="0">
                  <a:moveTo>
                    <a:pt x="-1" y="21416"/>
                  </a:moveTo>
                  <a:cubicBezTo>
                    <a:pt x="100" y="9559"/>
                    <a:pt x="9741" y="-1"/>
                    <a:pt x="21599" y="0"/>
                  </a:cubicBezTo>
                  <a:cubicBezTo>
                    <a:pt x="33528" y="0"/>
                    <a:pt x="43199" y="9670"/>
                    <a:pt x="43199" y="21600"/>
                  </a:cubicBezTo>
                  <a:lnTo>
                    <a:pt x="21599" y="216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0" y="5791200"/>
            <a:ext cx="9144000" cy="1066800"/>
            <a:chOff x="0" y="5791200"/>
            <a:chExt cx="9144000" cy="1066800"/>
          </a:xfrm>
        </p:grpSpPr>
        <p:pic>
          <p:nvPicPr>
            <p:cNvPr id="6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5791200"/>
              <a:ext cx="9144000" cy="1066800"/>
            </a:xfrm>
            <a:prstGeom prst="rect">
              <a:avLst/>
            </a:prstGeom>
            <a:noFill/>
            <a:ln w="1270">
              <a:solidFill>
                <a:schemeClr val="tx1">
                  <a:alpha val="99000"/>
                </a:schemeClr>
              </a:solidFill>
              <a:miter lim="800000"/>
              <a:headEnd/>
              <a:tailEnd/>
            </a:ln>
            <a:effectLst/>
          </p:spPr>
        </p:pic>
        <p:sp>
          <p:nvSpPr>
            <p:cNvPr id="61" name="TextBox 60"/>
            <p:cNvSpPr txBox="1"/>
            <p:nvPr/>
          </p:nvSpPr>
          <p:spPr>
            <a:xfrm>
              <a:off x="1828800" y="6248400"/>
              <a:ext cx="7086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cs typeface="B Nazanin" pitchFamily="2" charset="-78"/>
                </a:rPr>
                <a:t>محراب نوروزی طلب، کورش مشگی: چالشهای یادگیری ماشین برای شبیه سازی دو بعدی فوتبال</a:t>
              </a:r>
              <a:endParaRPr lang="en-US" dirty="0">
                <a:cs typeface="B Nazanin" pitchFamily="2" charset="-78"/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0" y="3810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B Nazanin" pitchFamily="2" charset="-78"/>
              </a:rPr>
              <a:t>دریبل یک پا دو پا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0.26042 -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0.22083 -1.85185E-6 " pathEditMode="relative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6 L -0.23334 0.001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042 -4.44444E-6 L 0.30834 -0.1097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-55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334 0.00185 L -0.28056 0.0018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083 4.44444E-6 L 0.27222 4.44444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834 -0.10972 L 0.53611 -0.1083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056 0.00185 L -0.35556 0.00185 " pathEditMode="relative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222 4.44444E-6 L 0.39583 4.44444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6" grpId="1" animBg="1"/>
      <p:bldP spid="66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1" name="AutoShape 3" descr="g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3" name="AutoShape 5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g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5" name="AutoShape 7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7" name="AutoShape 9" descr="g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" name="AutoShape 10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9" name="AutoShape 11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0" name="AutoShape 12" descr="g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1" name="AutoShape 13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2" name="AutoShape 14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3" name="AutoShape 15" descr="g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4" name="AutoShape 16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5" name="AutoShape 17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6" name="AutoShape 18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7" name="AutoShape 19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8" name="AutoShape 20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9" name="AutoShape 21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0" name="AutoShape 22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1" name="AutoShape 23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2" name="AutoShape 24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3" name="AutoShape 25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4" name="AutoShape 26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5" name="AutoShape 27" descr="web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6" name="AutoShape 28" descr="ml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7" name="AutoShape 29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8" name="AutoShape 30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9" name="AutoShape 31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0" name="AutoShape 32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1" name="AutoShape 33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2" name="AutoShape 34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3" name="AutoShape 35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4" name="AutoShape 36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5" name="AutoShape 37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6" name="AutoShape 38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7" name="AutoShape 39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8" name="AutoShape 40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9" name="AutoShape 41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0" name="AutoShape 42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1" name="AutoShape 43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2" name="AutoShape 44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3" name="AutoShape 45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 rot="-264833">
            <a:off x="1462088" y="3419475"/>
            <a:ext cx="1204912" cy="1316038"/>
            <a:chOff x="1401" y="1242"/>
            <a:chExt cx="263" cy="309"/>
          </a:xfrm>
        </p:grpSpPr>
        <p:sp>
          <p:nvSpPr>
            <p:cNvPr id="61" name="Arc 3"/>
            <p:cNvSpPr>
              <a:spLocks/>
            </p:cNvSpPr>
            <p:nvPr/>
          </p:nvSpPr>
          <p:spPr bwMode="auto">
            <a:xfrm rot="5778022" flipV="1">
              <a:off x="1321" y="1322"/>
              <a:ext cx="294" cy="13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 w 43200"/>
                <a:gd name="T1" fmla="*/ 21822 h 21822"/>
                <a:gd name="T2" fmla="*/ 43199 w 43200"/>
                <a:gd name="T3" fmla="*/ 21798 h 21822"/>
                <a:gd name="T4" fmla="*/ 21600 w 43200"/>
                <a:gd name="T5" fmla="*/ 21600 h 21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1822" fill="none" extrusionOk="0">
                  <a:moveTo>
                    <a:pt x="1" y="21821"/>
                  </a:moveTo>
                  <a:cubicBezTo>
                    <a:pt x="0" y="21748"/>
                    <a:pt x="0" y="216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666"/>
                    <a:pt x="43199" y="21732"/>
                    <a:pt x="43199" y="21798"/>
                  </a:cubicBezTo>
                </a:path>
                <a:path w="43200" h="21822" stroke="0" extrusionOk="0">
                  <a:moveTo>
                    <a:pt x="1" y="21821"/>
                  </a:moveTo>
                  <a:cubicBezTo>
                    <a:pt x="0" y="21748"/>
                    <a:pt x="0" y="216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666"/>
                    <a:pt x="43199" y="21732"/>
                    <a:pt x="43199" y="21798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Arc 4"/>
            <p:cNvSpPr>
              <a:spLocks/>
            </p:cNvSpPr>
            <p:nvPr/>
          </p:nvSpPr>
          <p:spPr bwMode="auto">
            <a:xfrm rot="16585549" flipV="1">
              <a:off x="1451" y="1337"/>
              <a:ext cx="294" cy="133"/>
            </a:xfrm>
            <a:custGeom>
              <a:avLst/>
              <a:gdLst>
                <a:gd name="G0" fmla="+- 21599 0 0"/>
                <a:gd name="G1" fmla="+- 21600 0 0"/>
                <a:gd name="G2" fmla="+- 21600 0 0"/>
                <a:gd name="T0" fmla="*/ 0 w 43199"/>
                <a:gd name="T1" fmla="*/ 21417 h 21600"/>
                <a:gd name="T2" fmla="*/ 43199 w 43199"/>
                <a:gd name="T3" fmla="*/ 21600 h 21600"/>
                <a:gd name="T4" fmla="*/ 21599 w 4319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9" h="21600" fill="none" extrusionOk="0">
                  <a:moveTo>
                    <a:pt x="-1" y="21416"/>
                  </a:moveTo>
                  <a:cubicBezTo>
                    <a:pt x="100" y="9559"/>
                    <a:pt x="9741" y="-1"/>
                    <a:pt x="21599" y="0"/>
                  </a:cubicBezTo>
                  <a:cubicBezTo>
                    <a:pt x="33528" y="0"/>
                    <a:pt x="43199" y="9670"/>
                    <a:pt x="43199" y="21600"/>
                  </a:cubicBezTo>
                </a:path>
                <a:path w="43199" h="21600" stroke="0" extrusionOk="0">
                  <a:moveTo>
                    <a:pt x="-1" y="21416"/>
                  </a:moveTo>
                  <a:cubicBezTo>
                    <a:pt x="100" y="9559"/>
                    <a:pt x="9741" y="-1"/>
                    <a:pt x="21599" y="0"/>
                  </a:cubicBezTo>
                  <a:cubicBezTo>
                    <a:pt x="33528" y="0"/>
                    <a:pt x="43199" y="9670"/>
                    <a:pt x="43199" y="21600"/>
                  </a:cubicBezTo>
                  <a:lnTo>
                    <a:pt x="21599" y="2160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7" name="Rectangle 6"/>
          <p:cNvSpPr txBox="1">
            <a:spLocks noChangeArrowheads="1"/>
          </p:cNvSpPr>
          <p:nvPr/>
        </p:nvSpPr>
        <p:spPr>
          <a:xfrm>
            <a:off x="304800" y="1143000"/>
            <a:ext cx="8229600" cy="3886200"/>
          </a:xfrm>
          <a:prstGeom prst="rect">
            <a:avLst/>
          </a:prstGeom>
        </p:spPr>
        <p:txBody>
          <a:bodyPr vert="horz" lIns="45720" rIns="45720">
            <a:normAutofit/>
          </a:bodyPr>
          <a:lstStyle/>
          <a:p>
            <a:pPr marL="0" marR="64008" lvl="0" indent="0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0" name="Oval 7" descr="Solid diamond"/>
          <p:cNvSpPr>
            <a:spLocks noChangeArrowheads="1"/>
          </p:cNvSpPr>
          <p:nvPr/>
        </p:nvSpPr>
        <p:spPr bwMode="auto">
          <a:xfrm>
            <a:off x="1784350" y="4241800"/>
            <a:ext cx="257175" cy="247650"/>
          </a:xfrm>
          <a:prstGeom prst="ellipse">
            <a:avLst/>
          </a:prstGeom>
          <a:pattFill prst="solidDmnd">
            <a:fgClr>
              <a:schemeClr val="tx2"/>
            </a:fgClr>
            <a:bgClr>
              <a:srgbClr val="FFFFFF"/>
            </a:bgClr>
          </a:patt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6591300" y="3876675"/>
            <a:ext cx="1208088" cy="1263650"/>
            <a:chOff x="4072" y="2802"/>
            <a:chExt cx="761" cy="796"/>
          </a:xfrm>
        </p:grpSpPr>
        <p:sp>
          <p:nvSpPr>
            <p:cNvPr id="72" name="Arc 9"/>
            <p:cNvSpPr>
              <a:spLocks/>
            </p:cNvSpPr>
            <p:nvPr/>
          </p:nvSpPr>
          <p:spPr bwMode="auto">
            <a:xfrm rot="16144219" flipV="1">
              <a:off x="4245" y="3003"/>
              <a:ext cx="789" cy="387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 w 43200"/>
                <a:gd name="T1" fmla="*/ 21822 h 21822"/>
                <a:gd name="T2" fmla="*/ 43199 w 43200"/>
                <a:gd name="T3" fmla="*/ 21798 h 21822"/>
                <a:gd name="T4" fmla="*/ 21600 w 43200"/>
                <a:gd name="T5" fmla="*/ 21600 h 21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1822" fill="none" extrusionOk="0">
                  <a:moveTo>
                    <a:pt x="1" y="21821"/>
                  </a:moveTo>
                  <a:cubicBezTo>
                    <a:pt x="0" y="21748"/>
                    <a:pt x="0" y="216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666"/>
                    <a:pt x="43199" y="21732"/>
                    <a:pt x="43199" y="21798"/>
                  </a:cubicBezTo>
                </a:path>
                <a:path w="43200" h="21822" stroke="0" extrusionOk="0">
                  <a:moveTo>
                    <a:pt x="1" y="21821"/>
                  </a:moveTo>
                  <a:cubicBezTo>
                    <a:pt x="0" y="21748"/>
                    <a:pt x="0" y="216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666"/>
                    <a:pt x="43199" y="21732"/>
                    <a:pt x="43199" y="21798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Arc 10"/>
            <p:cNvSpPr>
              <a:spLocks/>
            </p:cNvSpPr>
            <p:nvPr/>
          </p:nvSpPr>
          <p:spPr bwMode="auto">
            <a:xfrm rot="5351746" flipV="1">
              <a:off x="3869" y="3012"/>
              <a:ext cx="789" cy="384"/>
            </a:xfrm>
            <a:custGeom>
              <a:avLst/>
              <a:gdLst>
                <a:gd name="G0" fmla="+- 21599 0 0"/>
                <a:gd name="G1" fmla="+- 21600 0 0"/>
                <a:gd name="G2" fmla="+- 21600 0 0"/>
                <a:gd name="T0" fmla="*/ 0 w 43199"/>
                <a:gd name="T1" fmla="*/ 21417 h 21600"/>
                <a:gd name="T2" fmla="*/ 43199 w 43199"/>
                <a:gd name="T3" fmla="*/ 21600 h 21600"/>
                <a:gd name="T4" fmla="*/ 21599 w 4319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9" h="21600" fill="none" extrusionOk="0">
                  <a:moveTo>
                    <a:pt x="-1" y="21416"/>
                  </a:moveTo>
                  <a:cubicBezTo>
                    <a:pt x="100" y="9559"/>
                    <a:pt x="9741" y="-1"/>
                    <a:pt x="21599" y="0"/>
                  </a:cubicBezTo>
                  <a:cubicBezTo>
                    <a:pt x="33528" y="0"/>
                    <a:pt x="43199" y="9670"/>
                    <a:pt x="43199" y="21600"/>
                  </a:cubicBezTo>
                </a:path>
                <a:path w="43199" h="21600" stroke="0" extrusionOk="0">
                  <a:moveTo>
                    <a:pt x="-1" y="21416"/>
                  </a:moveTo>
                  <a:cubicBezTo>
                    <a:pt x="100" y="9559"/>
                    <a:pt x="9741" y="-1"/>
                    <a:pt x="21599" y="0"/>
                  </a:cubicBezTo>
                  <a:cubicBezTo>
                    <a:pt x="33528" y="0"/>
                    <a:pt x="43199" y="9670"/>
                    <a:pt x="43199" y="21600"/>
                  </a:cubicBezTo>
                  <a:lnTo>
                    <a:pt x="21599" y="216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0" y="5791200"/>
            <a:ext cx="9144000" cy="1066800"/>
            <a:chOff x="0" y="5791200"/>
            <a:chExt cx="9144000" cy="1066800"/>
          </a:xfrm>
        </p:grpSpPr>
        <p:pic>
          <p:nvPicPr>
            <p:cNvPr id="6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5791200"/>
              <a:ext cx="9144000" cy="1066800"/>
            </a:xfrm>
            <a:prstGeom prst="rect">
              <a:avLst/>
            </a:prstGeom>
            <a:noFill/>
            <a:ln w="1270">
              <a:solidFill>
                <a:schemeClr val="tx1">
                  <a:alpha val="99000"/>
                </a:schemeClr>
              </a:solidFill>
              <a:miter lim="800000"/>
              <a:headEnd/>
              <a:tailEnd/>
            </a:ln>
            <a:effectLst/>
          </p:spPr>
        </p:pic>
        <p:sp>
          <p:nvSpPr>
            <p:cNvPr id="63" name="TextBox 62"/>
            <p:cNvSpPr txBox="1"/>
            <p:nvPr/>
          </p:nvSpPr>
          <p:spPr>
            <a:xfrm>
              <a:off x="1905000" y="6248400"/>
              <a:ext cx="7010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cs typeface="B Nazanin" pitchFamily="2" charset="-78"/>
                </a:rPr>
                <a:t>محراب نوروزی طلب، کورش مشگی: چالشهای یادگیری ماشین برای شبیه سازی دو بعدی فوتبال</a:t>
              </a:r>
              <a:endParaRPr lang="en-US" dirty="0">
                <a:cs typeface="B Nazanin" pitchFamily="2" charset="-78"/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0" y="3810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B Nazanin" pitchFamily="2" charset="-78"/>
              </a:rPr>
              <a:t>دریبل با فریب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047 L 0.26719 0.000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0.22083 -1.85185E-6 " pathEditMode="relative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-0.225 -7.40741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719 0.00047 L 0.22136 0.0004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013 2.22222E-6 L 0.24652 0.0018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501 -7.40741E-7 L -0.27084 -7.40741E-7 " pathEditMode="relative" ptsTypes="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275 0.00046 L 0.25052 -0.0828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" y="-4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652 0.00185 L 0.2868 0.0018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083 -7.40741E-7 L -0.29722 -7.40741E-7 " pathEditMode="relative" ptsTypes="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844 -0.08102 L 0.47344 -0.0828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-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931 -7.40741E-7 L -0.34236 -7.40741E-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68 0.00185 L 0.39097 0.00185 " pathEditMode="relative" ptsTypes="AA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0" grpId="1" animBg="1"/>
      <p:bldP spid="70" grpId="2" animBg="1"/>
      <p:bldP spid="70" grpId="3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1" name="AutoShape 3" descr="g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3" name="AutoShape 5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g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5" name="AutoShape 7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7" name="AutoShape 9" descr="g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" name="AutoShape 10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9" name="AutoShape 11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0" name="AutoShape 12" descr="g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1" name="AutoShape 13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2" name="AutoShape 14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3" name="AutoShape 15" descr="g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4" name="AutoShape 16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5" name="AutoShape 17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6" name="AutoShape 18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7" name="AutoShape 19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8" name="AutoShape 20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9" name="AutoShape 21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0" name="AutoShape 22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1" name="AutoShape 23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2" name="AutoShape 24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3" name="AutoShape 25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4" name="AutoShape 26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5" name="AutoShape 27" descr="web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6" name="AutoShape 28" descr="ml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7" name="AutoShape 29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8" name="AutoShape 30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9" name="AutoShape 31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0" name="AutoShape 32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1" name="AutoShape 33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2" name="AutoShape 34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3" name="AutoShape 35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4" name="AutoShape 36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5" name="AutoShape 37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6" name="AutoShape 38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7" name="AutoShape 39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8" name="AutoShape 40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9" name="AutoShape 41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0" name="AutoShape 42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1" name="AutoShape 43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2" name="AutoShape 44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3" name="AutoShape 45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371600"/>
            <a:ext cx="6386712" cy="4467225"/>
          </a:xfrm>
          <a:prstGeom prst="rect">
            <a:avLst/>
          </a:prstGeom>
          <a:noFill/>
        </p:spPr>
      </p:pic>
      <p:sp>
        <p:nvSpPr>
          <p:cNvPr id="64" name="Rectangle 4"/>
          <p:cNvSpPr txBox="1">
            <a:spLocks noChangeArrowheads="1"/>
          </p:cNvSpPr>
          <p:nvPr/>
        </p:nvSpPr>
        <p:spPr>
          <a:xfrm>
            <a:off x="1844675" y="5378817"/>
            <a:ext cx="5108733" cy="599708"/>
          </a:xfrm>
          <a:prstGeom prst="rect">
            <a:avLst/>
          </a:prstGeom>
        </p:spPr>
        <p:txBody>
          <a:bodyPr vert="horz" lIns="45720" rIns="45720">
            <a:normAutofit/>
          </a:bodyPr>
          <a:lstStyle/>
          <a:p>
            <a:pPr marL="0" marR="64008" lvl="0" indent="0" algn="r" defTabSz="914400" rtl="0" eaLnBrk="1" fontAlgn="auto" latinLnBrk="0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4-2-3-1 formation is the main formation.</a:t>
            </a:r>
          </a:p>
          <a:p>
            <a:pPr marL="0" marR="64008" lvl="0" indent="0" algn="r" defTabSz="914400" rtl="0" eaLnBrk="1" fontAlgn="auto" latinLnBrk="0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746375" y="2044752"/>
            <a:ext cx="602699" cy="3082873"/>
            <a:chOff x="1488" y="1602"/>
            <a:chExt cx="403" cy="1974"/>
          </a:xfrm>
        </p:grpSpPr>
        <p:sp>
          <p:nvSpPr>
            <p:cNvPr id="66" name="Oval 6" descr="Newsprint"/>
            <p:cNvSpPr>
              <a:spLocks noChangeArrowheads="1"/>
            </p:cNvSpPr>
            <p:nvPr/>
          </p:nvSpPr>
          <p:spPr bwMode="auto">
            <a:xfrm>
              <a:off x="1488" y="2112"/>
              <a:ext cx="400" cy="1464"/>
            </a:xfrm>
            <a:prstGeom prst="ellipse">
              <a:avLst/>
            </a:prstGeom>
            <a:noFill/>
            <a:ln w="38100" cmpd="dbl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Text Box 7" descr="Newsprint"/>
            <p:cNvSpPr txBox="1">
              <a:spLocks noChangeArrowheads="1"/>
            </p:cNvSpPr>
            <p:nvPr/>
          </p:nvSpPr>
          <p:spPr bwMode="auto">
            <a:xfrm>
              <a:off x="1661" y="1602"/>
              <a:ext cx="230" cy="329"/>
            </a:xfrm>
            <a:prstGeom prst="rect">
              <a:avLst/>
            </a:prstGeom>
            <a:noFill/>
            <a:ln w="31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dirty="0"/>
                <a:t>4</a:t>
              </a:r>
            </a:p>
          </p:txBody>
        </p:sp>
        <p:sp>
          <p:nvSpPr>
            <p:cNvPr id="69" name="Line 8"/>
            <p:cNvSpPr>
              <a:spLocks noChangeShapeType="1"/>
            </p:cNvSpPr>
            <p:nvPr/>
          </p:nvSpPr>
          <p:spPr bwMode="auto">
            <a:xfrm flipV="1">
              <a:off x="1688" y="1920"/>
              <a:ext cx="72" cy="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3305176" y="2187466"/>
            <a:ext cx="638592" cy="2495659"/>
            <a:chOff x="1840" y="1698"/>
            <a:chExt cx="427" cy="1598"/>
          </a:xfrm>
        </p:grpSpPr>
        <p:sp>
          <p:nvSpPr>
            <p:cNvPr id="74" name="Oval 10" descr="Newsprint"/>
            <p:cNvSpPr>
              <a:spLocks noChangeArrowheads="1"/>
            </p:cNvSpPr>
            <p:nvPr/>
          </p:nvSpPr>
          <p:spPr bwMode="auto">
            <a:xfrm>
              <a:off x="1840" y="2488"/>
              <a:ext cx="216" cy="808"/>
            </a:xfrm>
            <a:prstGeom prst="ellipse">
              <a:avLst/>
            </a:prstGeom>
            <a:noFill/>
            <a:ln w="38100" cmpd="dbl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Text Box 11" descr="Newsprint"/>
            <p:cNvSpPr txBox="1">
              <a:spLocks noChangeArrowheads="1"/>
            </p:cNvSpPr>
            <p:nvPr/>
          </p:nvSpPr>
          <p:spPr bwMode="auto">
            <a:xfrm>
              <a:off x="2037" y="1698"/>
              <a:ext cx="230" cy="329"/>
            </a:xfrm>
            <a:prstGeom prst="rect">
              <a:avLst/>
            </a:prstGeom>
            <a:noFill/>
            <a:ln w="31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/>
                <a:t>2</a:t>
              </a:r>
            </a:p>
          </p:txBody>
        </p:sp>
        <p:sp>
          <p:nvSpPr>
            <p:cNvPr id="76" name="Line 12"/>
            <p:cNvSpPr>
              <a:spLocks noChangeShapeType="1"/>
            </p:cNvSpPr>
            <p:nvPr/>
          </p:nvSpPr>
          <p:spPr bwMode="auto">
            <a:xfrm flipV="1">
              <a:off x="1952" y="2016"/>
              <a:ext cx="184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3863975" y="2143466"/>
            <a:ext cx="674485" cy="2907959"/>
            <a:chOff x="2192" y="1666"/>
            <a:chExt cx="451" cy="1862"/>
          </a:xfrm>
        </p:grpSpPr>
        <p:sp>
          <p:nvSpPr>
            <p:cNvPr id="78" name="Oval 14" descr="Newsprint"/>
            <p:cNvSpPr>
              <a:spLocks noChangeArrowheads="1"/>
            </p:cNvSpPr>
            <p:nvPr/>
          </p:nvSpPr>
          <p:spPr bwMode="auto">
            <a:xfrm>
              <a:off x="2192" y="2296"/>
              <a:ext cx="288" cy="1232"/>
            </a:xfrm>
            <a:prstGeom prst="ellipse">
              <a:avLst/>
            </a:prstGeom>
            <a:noFill/>
            <a:ln w="38100" cmpd="dbl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Text Box 15" descr="Newsprint"/>
            <p:cNvSpPr txBox="1">
              <a:spLocks noChangeArrowheads="1"/>
            </p:cNvSpPr>
            <p:nvPr/>
          </p:nvSpPr>
          <p:spPr bwMode="auto">
            <a:xfrm>
              <a:off x="2413" y="1666"/>
              <a:ext cx="230" cy="329"/>
            </a:xfrm>
            <a:prstGeom prst="rect">
              <a:avLst/>
            </a:prstGeom>
            <a:noFill/>
            <a:ln w="31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/>
                <a:t>3</a:t>
              </a:r>
            </a:p>
          </p:txBody>
        </p:sp>
        <p:sp>
          <p:nvSpPr>
            <p:cNvPr id="80" name="Line 16"/>
            <p:cNvSpPr>
              <a:spLocks noChangeShapeType="1"/>
            </p:cNvSpPr>
            <p:nvPr/>
          </p:nvSpPr>
          <p:spPr bwMode="auto">
            <a:xfrm flipV="1">
              <a:off x="2344" y="2019"/>
              <a:ext cx="168" cy="2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4232276" y="2768497"/>
            <a:ext cx="925734" cy="1533628"/>
            <a:chOff x="2424" y="2074"/>
            <a:chExt cx="619" cy="982"/>
          </a:xfrm>
        </p:grpSpPr>
        <p:sp>
          <p:nvSpPr>
            <p:cNvPr id="82" name="Oval 18" descr="Newsprint"/>
            <p:cNvSpPr>
              <a:spLocks noChangeArrowheads="1"/>
            </p:cNvSpPr>
            <p:nvPr/>
          </p:nvSpPr>
          <p:spPr bwMode="auto">
            <a:xfrm>
              <a:off x="2424" y="2816"/>
              <a:ext cx="208" cy="240"/>
            </a:xfrm>
            <a:prstGeom prst="ellipse">
              <a:avLst/>
            </a:prstGeom>
            <a:noFill/>
            <a:ln w="38100" cmpd="dbl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Text Box 19" descr="Newsprint"/>
            <p:cNvSpPr txBox="1">
              <a:spLocks noChangeArrowheads="1"/>
            </p:cNvSpPr>
            <p:nvPr/>
          </p:nvSpPr>
          <p:spPr bwMode="auto">
            <a:xfrm>
              <a:off x="2813" y="2074"/>
              <a:ext cx="230" cy="329"/>
            </a:xfrm>
            <a:prstGeom prst="rect">
              <a:avLst/>
            </a:prstGeom>
            <a:noFill/>
            <a:ln w="31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/>
                <a:t>1</a:t>
              </a:r>
            </a:p>
          </p:txBody>
        </p:sp>
        <p:sp>
          <p:nvSpPr>
            <p:cNvPr id="84" name="Line 20"/>
            <p:cNvSpPr>
              <a:spLocks noChangeShapeType="1"/>
            </p:cNvSpPr>
            <p:nvPr/>
          </p:nvSpPr>
          <p:spPr bwMode="auto">
            <a:xfrm flipV="1">
              <a:off x="2552" y="2392"/>
              <a:ext cx="360" cy="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0" y="5791200"/>
            <a:ext cx="9144000" cy="1066800"/>
            <a:chOff x="0" y="5791200"/>
            <a:chExt cx="9144000" cy="1066800"/>
          </a:xfrm>
        </p:grpSpPr>
        <p:pic>
          <p:nvPicPr>
            <p:cNvPr id="71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5791200"/>
              <a:ext cx="9144000" cy="1066800"/>
            </a:xfrm>
            <a:prstGeom prst="rect">
              <a:avLst/>
            </a:prstGeom>
            <a:noFill/>
            <a:ln w="1270">
              <a:solidFill>
                <a:schemeClr val="tx1">
                  <a:alpha val="99000"/>
                </a:schemeClr>
              </a:solidFill>
              <a:miter lim="800000"/>
              <a:headEnd/>
              <a:tailEnd/>
            </a:ln>
            <a:effectLst/>
          </p:spPr>
        </p:pic>
        <p:sp>
          <p:nvSpPr>
            <p:cNvPr id="72" name="TextBox 71"/>
            <p:cNvSpPr txBox="1"/>
            <p:nvPr/>
          </p:nvSpPr>
          <p:spPr>
            <a:xfrm>
              <a:off x="1905000" y="6248400"/>
              <a:ext cx="7010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cs typeface="B Nazanin" pitchFamily="2" charset="-78"/>
                </a:rPr>
                <a:t>محراب نوروزی طلب، کورش مشگی: چالشهای یادگیری ماشین برای شبیه سازی دو بعدی فوتبال</a:t>
              </a:r>
              <a:endParaRPr lang="en-US" dirty="0">
                <a:cs typeface="B Nazanin" pitchFamily="2" charset="-78"/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0" y="3810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B Nazanin" pitchFamily="2" charset="-78"/>
              </a:rPr>
              <a:t>ترکیب تیم (دفاع)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" dur="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1" dur="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0" dur="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5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build="p"/>
      <p:bldP spid="64" grpI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1" name="AutoShape 3" descr="g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3" name="AutoShape 5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g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5" name="AutoShape 7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7" name="AutoShape 9" descr="g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" name="AutoShape 10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9" name="AutoShape 11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0" name="AutoShape 12" descr="g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1" name="AutoShape 13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2" name="AutoShape 14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3" name="AutoShape 15" descr="g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4" name="AutoShape 16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5" name="AutoShape 17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6" name="AutoShape 18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7" name="AutoShape 19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8" name="AutoShape 20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9" name="AutoShape 21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0" name="AutoShape 22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1" name="AutoShape 23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2" name="AutoShape 24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3" name="AutoShape 25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4" name="AutoShape 26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5" name="AutoShape 27" descr="web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6" name="AutoShape 28" descr="ml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7" name="AutoShape 29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8" name="AutoShape 30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9" name="AutoShape 31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0" name="AutoShape 32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1" name="AutoShape 33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2" name="AutoShape 34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3" name="AutoShape 35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4" name="AutoShape 36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5" name="AutoShape 37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6" name="AutoShape 38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7" name="AutoShape 39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8" name="AutoShape 40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9" name="AutoShape 41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0" name="AutoShape 42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1" name="AutoShape 43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2" name="AutoShape 44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3" name="AutoShape 45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371600"/>
            <a:ext cx="6292181" cy="4414207"/>
          </a:xfrm>
          <a:prstGeom prst="rect">
            <a:avLst/>
          </a:prstGeom>
          <a:noFill/>
        </p:spPr>
      </p:pic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3644900" y="1936750"/>
            <a:ext cx="639763" cy="3133725"/>
            <a:chOff x="1488" y="1602"/>
            <a:chExt cx="403" cy="1974"/>
          </a:xfrm>
        </p:grpSpPr>
        <p:sp>
          <p:nvSpPr>
            <p:cNvPr id="72" name="Oval 5" descr="Newsprint"/>
            <p:cNvSpPr>
              <a:spLocks noChangeArrowheads="1"/>
            </p:cNvSpPr>
            <p:nvPr/>
          </p:nvSpPr>
          <p:spPr bwMode="auto">
            <a:xfrm>
              <a:off x="1488" y="2112"/>
              <a:ext cx="400" cy="1464"/>
            </a:xfrm>
            <a:prstGeom prst="ellipse">
              <a:avLst/>
            </a:prstGeom>
            <a:noFill/>
            <a:ln w="38100" cmpd="dbl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Text Box 6" descr="Newsprint"/>
            <p:cNvSpPr txBox="1">
              <a:spLocks noChangeArrowheads="1"/>
            </p:cNvSpPr>
            <p:nvPr/>
          </p:nvSpPr>
          <p:spPr bwMode="auto">
            <a:xfrm>
              <a:off x="1661" y="1602"/>
              <a:ext cx="230" cy="329"/>
            </a:xfrm>
            <a:prstGeom prst="rect">
              <a:avLst/>
            </a:prstGeom>
            <a:noFill/>
            <a:ln w="31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/>
                <a:t>4</a:t>
              </a:r>
            </a:p>
          </p:txBody>
        </p:sp>
        <p:sp>
          <p:nvSpPr>
            <p:cNvPr id="77" name="Line 7"/>
            <p:cNvSpPr>
              <a:spLocks noChangeShapeType="1"/>
            </p:cNvSpPr>
            <p:nvPr/>
          </p:nvSpPr>
          <p:spPr bwMode="auto">
            <a:xfrm flipV="1">
              <a:off x="1688" y="1920"/>
              <a:ext cx="72" cy="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" name="Rectangle 8"/>
          <p:cNvSpPr txBox="1">
            <a:spLocks noChangeArrowheads="1"/>
          </p:cNvSpPr>
          <p:nvPr/>
        </p:nvSpPr>
        <p:spPr>
          <a:xfrm>
            <a:off x="1638300" y="5502275"/>
            <a:ext cx="5422900" cy="609600"/>
          </a:xfrm>
          <a:prstGeom prst="rect">
            <a:avLst/>
          </a:prstGeom>
          <a:noFill/>
          <a:ln/>
        </p:spPr>
        <p:txBody>
          <a:bodyPr vert="horz" lIns="45720" rIns="45720">
            <a:normAutofit/>
          </a:bodyPr>
          <a:lstStyle/>
          <a:p>
            <a:pPr marL="0" marR="64008" lvl="0" indent="0" algn="r" defTabSz="914400" rtl="0" eaLnBrk="1" fontAlgn="auto" latinLnBrk="0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4-2-4 formation is a fully offensive formation.</a:t>
            </a:r>
          </a:p>
          <a:p>
            <a:pPr marL="0" marR="64008" lvl="0" indent="0" algn="r" defTabSz="914400" rtl="0" eaLnBrk="1" fontAlgn="auto" latinLnBrk="0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4648200" y="2178050"/>
            <a:ext cx="677863" cy="2536825"/>
            <a:chOff x="1840" y="1698"/>
            <a:chExt cx="427" cy="1598"/>
          </a:xfrm>
        </p:grpSpPr>
        <p:sp>
          <p:nvSpPr>
            <p:cNvPr id="86" name="Oval 10" descr="Newsprint"/>
            <p:cNvSpPr>
              <a:spLocks noChangeArrowheads="1"/>
            </p:cNvSpPr>
            <p:nvPr/>
          </p:nvSpPr>
          <p:spPr bwMode="auto">
            <a:xfrm>
              <a:off x="1840" y="2488"/>
              <a:ext cx="216" cy="808"/>
            </a:xfrm>
            <a:prstGeom prst="ellipse">
              <a:avLst/>
            </a:prstGeom>
            <a:noFill/>
            <a:ln w="38100" cmpd="dbl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Text Box 11" descr="Newsprint"/>
            <p:cNvSpPr txBox="1">
              <a:spLocks noChangeArrowheads="1"/>
            </p:cNvSpPr>
            <p:nvPr/>
          </p:nvSpPr>
          <p:spPr bwMode="auto">
            <a:xfrm>
              <a:off x="2037" y="1698"/>
              <a:ext cx="230" cy="329"/>
            </a:xfrm>
            <a:prstGeom prst="rect">
              <a:avLst/>
            </a:prstGeom>
            <a:noFill/>
            <a:ln w="31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/>
                <a:t>2</a:t>
              </a:r>
            </a:p>
          </p:txBody>
        </p:sp>
        <p:sp>
          <p:nvSpPr>
            <p:cNvPr id="88" name="Line 12"/>
            <p:cNvSpPr>
              <a:spLocks noChangeShapeType="1"/>
            </p:cNvSpPr>
            <p:nvPr/>
          </p:nvSpPr>
          <p:spPr bwMode="auto">
            <a:xfrm flipV="1">
              <a:off x="1952" y="2016"/>
              <a:ext cx="184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5308600" y="1720850"/>
            <a:ext cx="639763" cy="3133725"/>
            <a:chOff x="1488" y="1602"/>
            <a:chExt cx="403" cy="1974"/>
          </a:xfrm>
        </p:grpSpPr>
        <p:sp>
          <p:nvSpPr>
            <p:cNvPr id="90" name="Oval 14" descr="Newsprint"/>
            <p:cNvSpPr>
              <a:spLocks noChangeArrowheads="1"/>
            </p:cNvSpPr>
            <p:nvPr/>
          </p:nvSpPr>
          <p:spPr bwMode="auto">
            <a:xfrm>
              <a:off x="1488" y="2112"/>
              <a:ext cx="400" cy="1464"/>
            </a:xfrm>
            <a:prstGeom prst="ellipse">
              <a:avLst/>
            </a:prstGeom>
            <a:noFill/>
            <a:ln w="38100" cmpd="dbl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Text Box 15" descr="Newsprint"/>
            <p:cNvSpPr txBox="1">
              <a:spLocks noChangeArrowheads="1"/>
            </p:cNvSpPr>
            <p:nvPr/>
          </p:nvSpPr>
          <p:spPr bwMode="auto">
            <a:xfrm>
              <a:off x="1661" y="1602"/>
              <a:ext cx="230" cy="329"/>
            </a:xfrm>
            <a:prstGeom prst="rect">
              <a:avLst/>
            </a:prstGeom>
            <a:noFill/>
            <a:ln w="31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/>
                <a:t>4</a:t>
              </a:r>
            </a:p>
          </p:txBody>
        </p:sp>
        <p:sp>
          <p:nvSpPr>
            <p:cNvPr id="92" name="Line 16"/>
            <p:cNvSpPr>
              <a:spLocks noChangeShapeType="1"/>
            </p:cNvSpPr>
            <p:nvPr/>
          </p:nvSpPr>
          <p:spPr bwMode="auto">
            <a:xfrm flipV="1">
              <a:off x="1688" y="1920"/>
              <a:ext cx="72" cy="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0" y="5791200"/>
            <a:ext cx="9144000" cy="1066800"/>
            <a:chOff x="0" y="5791200"/>
            <a:chExt cx="9144000" cy="1066800"/>
          </a:xfrm>
        </p:grpSpPr>
        <p:pic>
          <p:nvPicPr>
            <p:cNvPr id="6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5791200"/>
              <a:ext cx="9144000" cy="1066800"/>
            </a:xfrm>
            <a:prstGeom prst="rect">
              <a:avLst/>
            </a:prstGeom>
            <a:noFill/>
            <a:ln w="1270">
              <a:solidFill>
                <a:schemeClr val="tx1">
                  <a:alpha val="99000"/>
                </a:schemeClr>
              </a:solidFill>
              <a:miter lim="800000"/>
              <a:headEnd/>
              <a:tailEnd/>
            </a:ln>
            <a:effectLst/>
          </p:spPr>
        </p:pic>
        <p:sp>
          <p:nvSpPr>
            <p:cNvPr id="67" name="TextBox 66"/>
            <p:cNvSpPr txBox="1"/>
            <p:nvPr/>
          </p:nvSpPr>
          <p:spPr>
            <a:xfrm>
              <a:off x="1676400" y="6248400"/>
              <a:ext cx="7239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cs typeface="B Nazanin" pitchFamily="2" charset="-78"/>
                </a:rPr>
                <a:t>محراب نوروزی طلب، کورش مشگی: چالشهای یادگیری ماشین برای شبیه سازی دو بعدی فوتبال</a:t>
              </a:r>
              <a:endParaRPr lang="en-US" dirty="0">
                <a:cs typeface="B Nazanin" pitchFamily="2" charset="-78"/>
              </a:endParaRP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0" y="3810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B Nazanin" pitchFamily="2" charset="-78"/>
              </a:rPr>
              <a:t>ترکیب تیم (حمله)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" dur="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1" dur="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build="p"/>
      <p:bldP spid="81" grpI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1" name="AutoShape 3" descr="g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3" name="AutoShape 5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g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5" name="AutoShape 7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7" name="AutoShape 9" descr="g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" name="AutoShape 10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9" name="AutoShape 11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0" name="AutoShape 12" descr="g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1" name="AutoShape 13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2" name="AutoShape 14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3" name="AutoShape 15" descr="g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4" name="AutoShape 16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5" name="AutoShape 17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6" name="AutoShape 18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7" name="AutoShape 19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8" name="AutoShape 20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9" name="AutoShape 21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0" name="AutoShape 22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1" name="AutoShape 23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2" name="AutoShape 24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3" name="AutoShape 25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4" name="AutoShape 26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5" name="AutoShape 27" descr="web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6" name="AutoShape 28" descr="ml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7" name="AutoShape 29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8" name="AutoShape 30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9" name="AutoShape 31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0" name="AutoShape 32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1" name="AutoShape 33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2" name="AutoShape 34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3" name="AutoShape 35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4" name="AutoShape 36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5" name="AutoShape 37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6" name="AutoShape 38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7" name="AutoShape 39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8" name="AutoShape 40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9" name="AutoShape 41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0" name="AutoShape 42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1" name="AutoShape 43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2" name="AutoShape 44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3" name="AutoShape 45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3" y="3006725"/>
            <a:ext cx="1077912" cy="1046162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</p:spPr>
      </p:pic>
      <p:pic>
        <p:nvPicPr>
          <p:cNvPr id="6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1524000"/>
            <a:ext cx="965200" cy="949325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</p:spPr>
      </p:pic>
      <p:pic>
        <p:nvPicPr>
          <p:cNvPr id="6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3060700"/>
            <a:ext cx="995363" cy="979487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</p:spPr>
      </p:pic>
      <p:pic>
        <p:nvPicPr>
          <p:cNvPr id="68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64100" y="1766887"/>
            <a:ext cx="939800" cy="877888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</p:spPr>
      </p:pic>
      <p:pic>
        <p:nvPicPr>
          <p:cNvPr id="69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9988" y="2803525"/>
            <a:ext cx="1354137" cy="1204912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</p:spPr>
      </p:pic>
      <p:sp>
        <p:nvSpPr>
          <p:cNvPr id="71" name="Line 9"/>
          <p:cNvSpPr>
            <a:spLocks noChangeShapeType="1"/>
          </p:cNvSpPr>
          <p:nvPr/>
        </p:nvSpPr>
        <p:spPr bwMode="auto">
          <a:xfrm flipV="1">
            <a:off x="1212850" y="2109787"/>
            <a:ext cx="1130300" cy="876300"/>
          </a:xfrm>
          <a:prstGeom prst="line">
            <a:avLst/>
          </a:prstGeom>
          <a:noFill/>
          <a:ln w="28575">
            <a:solidFill>
              <a:schemeClr val="accent3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Line 10"/>
          <p:cNvSpPr>
            <a:spLocks noChangeShapeType="1"/>
          </p:cNvSpPr>
          <p:nvPr/>
        </p:nvSpPr>
        <p:spPr bwMode="auto">
          <a:xfrm>
            <a:off x="3333750" y="1957387"/>
            <a:ext cx="901700" cy="1079500"/>
          </a:xfrm>
          <a:prstGeom prst="line">
            <a:avLst/>
          </a:prstGeom>
          <a:noFill/>
          <a:ln w="28575">
            <a:solidFill>
              <a:schemeClr val="accent3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Line 11"/>
          <p:cNvSpPr>
            <a:spLocks noChangeShapeType="1"/>
          </p:cNvSpPr>
          <p:nvPr/>
        </p:nvSpPr>
        <p:spPr bwMode="auto">
          <a:xfrm flipV="1">
            <a:off x="4730750" y="2643187"/>
            <a:ext cx="762000" cy="1104900"/>
          </a:xfrm>
          <a:prstGeom prst="line">
            <a:avLst/>
          </a:prstGeom>
          <a:noFill/>
          <a:ln w="28575">
            <a:solidFill>
              <a:schemeClr val="accent3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Line 12"/>
          <p:cNvSpPr>
            <a:spLocks noChangeShapeType="1"/>
          </p:cNvSpPr>
          <p:nvPr/>
        </p:nvSpPr>
        <p:spPr bwMode="auto">
          <a:xfrm>
            <a:off x="5810250" y="2058987"/>
            <a:ext cx="1079500" cy="762000"/>
          </a:xfrm>
          <a:prstGeom prst="line">
            <a:avLst/>
          </a:prstGeom>
          <a:noFill/>
          <a:ln w="28575">
            <a:solidFill>
              <a:schemeClr val="accent3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0" y="5791200"/>
            <a:ext cx="9144000" cy="1066800"/>
            <a:chOff x="0" y="5791200"/>
            <a:chExt cx="9144000" cy="1066800"/>
          </a:xfrm>
        </p:grpSpPr>
        <p:pic>
          <p:nvPicPr>
            <p:cNvPr id="61" name="Picture 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5791200"/>
              <a:ext cx="9144000" cy="1066800"/>
            </a:xfrm>
            <a:prstGeom prst="rect">
              <a:avLst/>
            </a:prstGeom>
            <a:noFill/>
            <a:ln w="1270">
              <a:solidFill>
                <a:schemeClr val="tx1">
                  <a:alpha val="99000"/>
                </a:schemeClr>
              </a:solidFill>
              <a:miter lim="800000"/>
              <a:headEnd/>
              <a:tailEnd/>
            </a:ln>
            <a:effectLst/>
          </p:spPr>
        </p:pic>
        <p:sp>
          <p:nvSpPr>
            <p:cNvPr id="62" name="TextBox 61"/>
            <p:cNvSpPr txBox="1"/>
            <p:nvPr/>
          </p:nvSpPr>
          <p:spPr>
            <a:xfrm>
              <a:off x="1752600" y="6248400"/>
              <a:ext cx="7162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cs typeface="B Nazanin" pitchFamily="2" charset="-78"/>
                </a:rPr>
                <a:t>محراب نوروزی طلب، کورش مشگی: چالشهای یادگیری ماشین برای شبیه سازی دو بعدی فوتبال</a:t>
              </a:r>
              <a:endParaRPr lang="en-US" dirty="0">
                <a:cs typeface="B Nazanin" pitchFamily="2" charset="-78"/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0" y="3810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B Nazanin" pitchFamily="2" charset="-78"/>
              </a:rPr>
              <a:t>توپ گیری دفاعی(</a:t>
            </a:r>
            <a:r>
              <a:rPr lang="en-US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B Nazanin" pitchFamily="2" charset="-78"/>
              </a:rPr>
              <a:t>Hassle</a:t>
            </a:r>
            <a:r>
              <a:rPr lang="fa-IR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B Nazanin" pitchFamily="2" charset="-78"/>
              </a:rPr>
              <a:t>)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4" grpId="0" animBg="1"/>
      <p:bldP spid="75" grpId="0" animBg="1"/>
      <p:bldP spid="7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1" name="AutoShape 3" descr="g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3" name="AutoShape 5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g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5" name="AutoShape 7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7" name="AutoShape 9" descr="g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" name="AutoShape 10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9" name="AutoShape 11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0" name="AutoShape 12" descr="g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1" name="AutoShape 13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2" name="AutoShape 14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3" name="AutoShape 15" descr="g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4" name="AutoShape 16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5" name="AutoShape 17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6" name="AutoShape 18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7" name="AutoShape 19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8" name="AutoShape 20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9" name="AutoShape 21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0" name="AutoShape 22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1" name="AutoShape 23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2" name="AutoShape 24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3" name="AutoShape 25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4" name="AutoShape 26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5" name="AutoShape 27" descr="web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6" name="AutoShape 28" descr="ml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7" name="AutoShape 29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8" name="AutoShape 30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9" name="AutoShape 31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0" name="AutoShape 32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1" name="AutoShape 33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2" name="AutoShape 34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3" name="AutoShape 35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4" name="AutoShape 36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5" name="AutoShape 37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6" name="AutoShape 38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7" name="AutoShape 39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8" name="AutoShape 40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9" name="AutoShape 41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0" name="AutoShape 42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1" name="AutoShape 43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2" name="AutoShape 44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3" name="AutoShape 45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1125" y="1884363"/>
            <a:ext cx="1327150" cy="1038225"/>
          </a:xfrm>
          <a:prstGeom prst="rect">
            <a:avLst/>
          </a:prstGeom>
          <a:noFill/>
        </p:spPr>
      </p:pic>
      <p:pic>
        <p:nvPicPr>
          <p:cNvPr id="6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51238" y="3094038"/>
            <a:ext cx="1319212" cy="1138237"/>
          </a:xfrm>
          <a:prstGeom prst="rect">
            <a:avLst/>
          </a:prstGeom>
          <a:noFill/>
        </p:spPr>
      </p:pic>
      <p:pic>
        <p:nvPicPr>
          <p:cNvPr id="6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1524000"/>
            <a:ext cx="1452563" cy="1249363"/>
          </a:xfrm>
          <a:prstGeom prst="rect">
            <a:avLst/>
          </a:prstGeom>
          <a:noFill/>
        </p:spPr>
      </p:pic>
      <p:sp>
        <p:nvSpPr>
          <p:cNvPr id="68" name="Line 7"/>
          <p:cNvSpPr>
            <a:spLocks noChangeShapeType="1"/>
          </p:cNvSpPr>
          <p:nvPr/>
        </p:nvSpPr>
        <p:spPr bwMode="auto">
          <a:xfrm>
            <a:off x="2692400" y="2263775"/>
            <a:ext cx="1054100" cy="838200"/>
          </a:xfrm>
          <a:prstGeom prst="line">
            <a:avLst/>
          </a:prstGeom>
          <a:noFill/>
          <a:ln w="28575">
            <a:solidFill>
              <a:schemeClr val="accent3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Line 8"/>
          <p:cNvSpPr>
            <a:spLocks noChangeShapeType="1"/>
          </p:cNvSpPr>
          <p:nvPr/>
        </p:nvSpPr>
        <p:spPr bwMode="auto">
          <a:xfrm flipV="1">
            <a:off x="4864100" y="2200275"/>
            <a:ext cx="1028700" cy="1435100"/>
          </a:xfrm>
          <a:prstGeom prst="line">
            <a:avLst/>
          </a:prstGeom>
          <a:noFill/>
          <a:ln w="28575">
            <a:solidFill>
              <a:schemeClr val="accent3">
                <a:lumMod val="75000"/>
              </a:schemeClr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6" name="Group 55"/>
          <p:cNvGrpSpPr/>
          <p:nvPr/>
        </p:nvGrpSpPr>
        <p:grpSpPr>
          <a:xfrm>
            <a:off x="0" y="5791200"/>
            <a:ext cx="9144000" cy="1066800"/>
            <a:chOff x="0" y="5791200"/>
            <a:chExt cx="9144000" cy="1066800"/>
          </a:xfrm>
        </p:grpSpPr>
        <p:pic>
          <p:nvPicPr>
            <p:cNvPr id="57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5791200"/>
              <a:ext cx="9144000" cy="1066800"/>
            </a:xfrm>
            <a:prstGeom prst="rect">
              <a:avLst/>
            </a:prstGeom>
            <a:noFill/>
            <a:ln w="1270">
              <a:solidFill>
                <a:schemeClr val="tx1">
                  <a:alpha val="99000"/>
                </a:schemeClr>
              </a:solidFill>
              <a:miter lim="800000"/>
              <a:headEnd/>
              <a:tailEnd/>
            </a:ln>
            <a:effectLst/>
          </p:spPr>
        </p:pic>
        <p:sp>
          <p:nvSpPr>
            <p:cNvPr id="58" name="TextBox 57"/>
            <p:cNvSpPr txBox="1"/>
            <p:nvPr/>
          </p:nvSpPr>
          <p:spPr>
            <a:xfrm>
              <a:off x="1676400" y="6248400"/>
              <a:ext cx="7239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cs typeface="B Nazanin" pitchFamily="2" charset="-78"/>
                </a:rPr>
                <a:t>محراب نوروزی طلب، کورش مشگی: چالشهای یادگیری ماشین برای شبیه سازی دو بعدی فوتبال</a:t>
              </a:r>
              <a:endParaRPr lang="en-US" dirty="0">
                <a:cs typeface="B Nazanin" pitchFamily="2" charset="-78"/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0" y="3810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B Nazanin" pitchFamily="2" charset="-78"/>
              </a:rPr>
              <a:t>یارگیری(</a:t>
            </a:r>
            <a:r>
              <a:rPr lang="en-US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B Nazanin" pitchFamily="2" charset="-78"/>
              </a:rPr>
              <a:t>Mark</a:t>
            </a:r>
            <a:r>
              <a:rPr lang="fa-IR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B Nazanin" pitchFamily="2" charset="-78"/>
              </a:rPr>
              <a:t>)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1" name="AutoShape 3" descr="g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3" name="AutoShape 5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g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5" name="AutoShape 7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7" name="AutoShape 9" descr="g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" name="AutoShape 10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9" name="AutoShape 11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0" name="AutoShape 12" descr="g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1" name="AutoShape 13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2" name="AutoShape 14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3" name="AutoShape 15" descr="g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4" name="AutoShape 16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5" name="AutoShape 17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6" name="AutoShape 18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7" name="AutoShape 19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8" name="AutoShape 20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9" name="AutoShape 21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0" name="AutoShape 22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1" name="AutoShape 23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2" name="AutoShape 24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3" name="AutoShape 25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4" name="AutoShape 26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5" name="AutoShape 27" descr="web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6" name="AutoShape 28" descr="ml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7" name="AutoShape 29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8" name="AutoShape 30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9" name="AutoShape 31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0" name="AutoShape 32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1" name="AutoShape 33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2" name="AutoShape 34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3" name="AutoShape 35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4" name="AutoShape 36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5" name="AutoShape 37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6" name="AutoShape 38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7" name="AutoShape 39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8" name="AutoShape 40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9" name="AutoShape 41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0" name="AutoShape 42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1" name="AutoShape 43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2" name="AutoShape 44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3" name="AutoShape 45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D:\RoboCup ~ 2D (Mehrab Noroozi talab)\Challenges\debug-serv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295400"/>
            <a:ext cx="6858000" cy="5143500"/>
          </a:xfrm>
          <a:prstGeom prst="rect">
            <a:avLst/>
          </a:prstGeom>
          <a:noFill/>
        </p:spPr>
      </p:pic>
      <p:grpSp>
        <p:nvGrpSpPr>
          <p:cNvPr id="52" name="Group 51"/>
          <p:cNvGrpSpPr/>
          <p:nvPr/>
        </p:nvGrpSpPr>
        <p:grpSpPr>
          <a:xfrm>
            <a:off x="0" y="5791200"/>
            <a:ext cx="9144000" cy="1066800"/>
            <a:chOff x="0" y="5791200"/>
            <a:chExt cx="9144000" cy="1066800"/>
          </a:xfrm>
        </p:grpSpPr>
        <p:pic>
          <p:nvPicPr>
            <p:cNvPr id="5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5791200"/>
              <a:ext cx="9144000" cy="1066800"/>
            </a:xfrm>
            <a:prstGeom prst="rect">
              <a:avLst/>
            </a:prstGeom>
            <a:noFill/>
            <a:ln w="1270">
              <a:solidFill>
                <a:schemeClr val="tx1">
                  <a:alpha val="99000"/>
                </a:schemeClr>
              </a:solidFill>
              <a:miter lim="800000"/>
              <a:headEnd/>
              <a:tailEnd/>
            </a:ln>
            <a:effectLst/>
          </p:spPr>
        </p:pic>
        <p:sp>
          <p:nvSpPr>
            <p:cNvPr id="55" name="TextBox 54"/>
            <p:cNvSpPr txBox="1"/>
            <p:nvPr/>
          </p:nvSpPr>
          <p:spPr>
            <a:xfrm>
              <a:off x="3124200" y="6248400"/>
              <a:ext cx="579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cs typeface="B Nazanin" pitchFamily="2" charset="-78"/>
                </a:rPr>
                <a:t>کورش مشگی – چالشهای یادگیری ماشین برای شبیه سازی دو بعدی فوتبال</a:t>
              </a:r>
              <a:endParaRPr lang="en-US" dirty="0">
                <a:cs typeface="B Nazanin" pitchFamily="2" charset="-78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0" y="3810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B Nazanin" pitchFamily="2" charset="-78"/>
              </a:rPr>
              <a:t>زاویه دید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1" name="AutoShape 3" descr="g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3" name="AutoShape 5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g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5" name="AutoShape 7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7" name="AutoShape 9" descr="g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" name="AutoShape 10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9" name="AutoShape 11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0" name="AutoShape 12" descr="g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1" name="AutoShape 13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2" name="AutoShape 14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3" name="AutoShape 15" descr="g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4" name="AutoShape 16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5" name="AutoShape 17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6" name="AutoShape 18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7" name="AutoShape 19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8" name="AutoShape 20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9" name="AutoShape 21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0" name="AutoShape 22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1" name="AutoShape 23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2" name="AutoShape 24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3" name="AutoShape 25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4" name="AutoShape 26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5" name="AutoShape 27" descr="web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6" name="AutoShape 28" descr="ml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7" name="AutoShape 29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8" name="AutoShape 30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9" name="AutoShape 31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0" name="AutoShape 32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1" name="AutoShape 33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2" name="AutoShape 34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3" name="AutoShape 35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4" name="AutoShape 36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5" name="AutoShape 37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6" name="AutoShape 38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7" name="AutoShape 39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8" name="AutoShape 40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9" name="AutoShape 41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0" name="AutoShape 42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1" name="AutoShape 43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2" name="AutoShape 44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3" name="AutoShape 45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 descr="D:\RoboCup ~ 2D (Mehrab Noroozi talab)\Challenges\sbcmonitor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295400"/>
            <a:ext cx="6191911" cy="4497379"/>
          </a:xfrm>
          <a:prstGeom prst="rect">
            <a:avLst/>
          </a:prstGeom>
          <a:noFill/>
        </p:spPr>
      </p:pic>
      <p:grpSp>
        <p:nvGrpSpPr>
          <p:cNvPr id="52" name="Group 51"/>
          <p:cNvGrpSpPr/>
          <p:nvPr/>
        </p:nvGrpSpPr>
        <p:grpSpPr>
          <a:xfrm>
            <a:off x="0" y="5791200"/>
            <a:ext cx="9144000" cy="1066800"/>
            <a:chOff x="0" y="5791200"/>
            <a:chExt cx="9144000" cy="1066800"/>
          </a:xfrm>
        </p:grpSpPr>
        <p:pic>
          <p:nvPicPr>
            <p:cNvPr id="5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5791200"/>
              <a:ext cx="9144000" cy="1066800"/>
            </a:xfrm>
            <a:prstGeom prst="rect">
              <a:avLst/>
            </a:prstGeom>
            <a:noFill/>
            <a:ln w="1270">
              <a:solidFill>
                <a:schemeClr val="tx1">
                  <a:alpha val="99000"/>
                </a:schemeClr>
              </a:solidFill>
              <a:miter lim="800000"/>
              <a:headEnd/>
              <a:tailEnd/>
            </a:ln>
            <a:effectLst/>
          </p:spPr>
        </p:pic>
        <p:sp>
          <p:nvSpPr>
            <p:cNvPr id="55" name="TextBox 54"/>
            <p:cNvSpPr txBox="1"/>
            <p:nvPr/>
          </p:nvSpPr>
          <p:spPr>
            <a:xfrm>
              <a:off x="3124200" y="6248400"/>
              <a:ext cx="579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cs typeface="B Nazanin" pitchFamily="2" charset="-78"/>
                </a:rPr>
                <a:t>کورش مشگی – چالشهای یادگیری ماشین برای شبیه سازی دو بعدی فوتبال</a:t>
              </a:r>
              <a:endParaRPr lang="en-US" dirty="0">
                <a:cs typeface="B Nazanin" pitchFamily="2" charset="-78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0" y="3810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B Nazanin" pitchFamily="2" charset="-78"/>
              </a:rPr>
              <a:t>طرحریزی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1" name="AutoShape 3" descr="g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3" name="AutoShape 5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g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5" name="AutoShape 7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7" name="AutoShape 9" descr="g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" name="AutoShape 10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9" name="AutoShape 11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0" name="AutoShape 12" descr="g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1" name="AutoShape 13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2" name="AutoShape 14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3" name="AutoShape 15" descr="g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4" name="AutoShape 16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5" name="AutoShape 17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6" name="AutoShape 18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7" name="AutoShape 19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8" name="AutoShape 20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9" name="AutoShape 21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0" name="AutoShape 22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1" name="AutoShape 23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2" name="AutoShape 24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3" name="AutoShape 25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4" name="AutoShape 26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5" name="AutoShape 27" descr="web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6" name="AutoShape 28" descr="ml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7" name="AutoShape 29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8" name="AutoShape 30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9" name="AutoShape 31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0" name="AutoShape 32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1" name="AutoShape 33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2" name="AutoShape 34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3" name="AutoShape 35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4" name="AutoShape 36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5" name="AutoShape 37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6" name="AutoShape 38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7" name="AutoShape 39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8" name="AutoShape 40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9" name="AutoShape 41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0" name="AutoShape 42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1" name="AutoShape 43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2" name="AutoShape 44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3" name="AutoShape 45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D:\RoboCup ~ 2D (Mehrab Noroozi talab)\Challenges\soccerscope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219200"/>
            <a:ext cx="5638800" cy="4587602"/>
          </a:xfrm>
          <a:prstGeom prst="rect">
            <a:avLst/>
          </a:prstGeom>
          <a:noFill/>
        </p:spPr>
      </p:pic>
      <p:grpSp>
        <p:nvGrpSpPr>
          <p:cNvPr id="52" name="Group 51"/>
          <p:cNvGrpSpPr/>
          <p:nvPr/>
        </p:nvGrpSpPr>
        <p:grpSpPr>
          <a:xfrm>
            <a:off x="0" y="5791200"/>
            <a:ext cx="9144000" cy="1066800"/>
            <a:chOff x="0" y="5791200"/>
            <a:chExt cx="9144000" cy="1066800"/>
          </a:xfrm>
        </p:grpSpPr>
        <p:pic>
          <p:nvPicPr>
            <p:cNvPr id="5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5791200"/>
              <a:ext cx="9144000" cy="1066800"/>
            </a:xfrm>
            <a:prstGeom prst="rect">
              <a:avLst/>
            </a:prstGeom>
            <a:noFill/>
            <a:ln w="1270">
              <a:solidFill>
                <a:schemeClr val="tx1">
                  <a:alpha val="99000"/>
                </a:schemeClr>
              </a:solidFill>
              <a:miter lim="800000"/>
              <a:headEnd/>
              <a:tailEnd/>
            </a:ln>
            <a:effectLst/>
          </p:spPr>
        </p:pic>
        <p:sp>
          <p:nvSpPr>
            <p:cNvPr id="55" name="TextBox 54"/>
            <p:cNvSpPr txBox="1"/>
            <p:nvPr/>
          </p:nvSpPr>
          <p:spPr>
            <a:xfrm>
              <a:off x="1905000" y="6248400"/>
              <a:ext cx="7010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cs typeface="B Nazanin" pitchFamily="2" charset="-78"/>
                </a:rPr>
                <a:t>محراب نوروزی طلب، کورش مشگی: چالشهای یادگیری ماشین برای شبیه سازی دو بعدی فوتبال</a:t>
              </a:r>
              <a:endParaRPr lang="en-US" dirty="0">
                <a:cs typeface="B Nazanin" pitchFamily="2" charset="-78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0" y="3810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B Nazanin" pitchFamily="2" charset="-78"/>
              </a:rPr>
              <a:t>پوشش مناطق زمین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1" name="AutoShape 3" descr="g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3" name="AutoShape 5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g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5" name="AutoShape 7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7" name="AutoShape 9" descr="g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" name="AutoShape 10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9" name="AutoShape 11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0" name="AutoShape 12" descr="g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1" name="AutoShape 13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2" name="AutoShape 14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3" name="AutoShape 15" descr="g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4" name="AutoShape 16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5" name="AutoShape 17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6" name="AutoShape 18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7" name="AutoShape 19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8" name="AutoShape 20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9" name="AutoShape 21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0" name="AutoShape 22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1" name="AutoShape 23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2" name="AutoShape 24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3" name="AutoShape 25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4" name="AutoShape 26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5" name="AutoShape 27" descr="web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6" name="AutoShape 28" descr="ml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7" name="AutoShape 29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8" name="AutoShape 30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9" name="AutoShape 31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0" name="AutoShape 32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1" name="AutoShape 33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2" name="AutoShape 34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3" name="AutoShape 35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4" name="AutoShape 36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5" name="AutoShape 37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6" name="AutoShape 38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7" name="AutoShape 39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8" name="AutoShape 40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9" name="AutoShape 41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0" name="AutoShape 42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1" name="AutoShape 43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2" name="AutoShape 44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3" name="AutoShape 45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50"/>
          <p:cNvGrpSpPr/>
          <p:nvPr/>
        </p:nvGrpSpPr>
        <p:grpSpPr>
          <a:xfrm>
            <a:off x="0" y="5791200"/>
            <a:ext cx="9144000" cy="1066800"/>
            <a:chOff x="0" y="5791200"/>
            <a:chExt cx="9144000" cy="1066800"/>
          </a:xfrm>
        </p:grpSpPr>
        <p:pic>
          <p:nvPicPr>
            <p:cNvPr id="52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5791200"/>
              <a:ext cx="9144000" cy="1066800"/>
            </a:xfrm>
            <a:prstGeom prst="rect">
              <a:avLst/>
            </a:prstGeom>
            <a:noFill/>
            <a:ln w="1270">
              <a:solidFill>
                <a:schemeClr val="tx1">
                  <a:alpha val="99000"/>
                </a:schemeClr>
              </a:solidFill>
              <a:miter lim="800000"/>
              <a:headEnd/>
              <a:tailEnd/>
            </a:ln>
            <a:effectLst/>
          </p:spPr>
        </p:pic>
        <p:sp>
          <p:nvSpPr>
            <p:cNvPr id="54" name="TextBox 53"/>
            <p:cNvSpPr txBox="1"/>
            <p:nvPr/>
          </p:nvSpPr>
          <p:spPr>
            <a:xfrm>
              <a:off x="1752600" y="6248400"/>
              <a:ext cx="7162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cs typeface="B Nazanin" pitchFamily="2" charset="-78"/>
                </a:rPr>
                <a:t>محراب نوروزی طلب، کورش مشگی: چالشهای یادگیری ماشین برای شبیه سازی دو بعدی فوتبال</a:t>
              </a:r>
              <a:endParaRPr lang="en-US" dirty="0">
                <a:cs typeface="B Nazanin" pitchFamily="2" charset="-78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0" y="3810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B Nazanin" pitchFamily="2" charset="-78"/>
              </a:rPr>
              <a:t>روبوکاپ چیست؟</a:t>
            </a:r>
          </a:p>
        </p:txBody>
      </p:sp>
      <p:sp>
        <p:nvSpPr>
          <p:cNvPr id="53" name="Content Placeholder 5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43200"/>
          </a:xfrm>
        </p:spPr>
        <p:txBody>
          <a:bodyPr>
            <a:normAutofit fontScale="85000" lnSpcReduction="10000"/>
          </a:bodyPr>
          <a:lstStyle/>
          <a:p>
            <a:pPr algn="r" rtl="1">
              <a:lnSpc>
                <a:spcPct val="150000"/>
              </a:lnSpc>
              <a:buBlip>
                <a:blip r:embed="rId3"/>
              </a:buBlip>
            </a:pPr>
            <a:r>
              <a:rPr lang="fa-IR" dirty="0" smtClean="0">
                <a:cs typeface="B Nazanin" pitchFamily="2" charset="-78"/>
              </a:rPr>
              <a:t>ربوکاپ یک پژوهش بین الملی و ابتکاری آموزشی است.</a:t>
            </a:r>
          </a:p>
          <a:p>
            <a:pPr algn="r" rtl="1">
              <a:lnSpc>
                <a:spcPct val="150000"/>
              </a:lnSpc>
              <a:buBlip>
                <a:blip r:embed="rId3"/>
              </a:buBlip>
            </a:pPr>
            <a:r>
              <a:rPr lang="fa-IR" dirty="0" smtClean="0">
                <a:cs typeface="B Nazanin" pitchFamily="2" charset="-78"/>
              </a:rPr>
              <a:t>هدف آن ایجاد تیمی از ربات های خودکار و هوشمند است که توانایی رقابت با تیم قهرمان جام جهانی فوتبال 2050 را داشته باشد.</a:t>
            </a:r>
          </a:p>
          <a:p>
            <a:pPr algn="r" rtl="1">
              <a:lnSpc>
                <a:spcPct val="150000"/>
              </a:lnSpc>
              <a:buBlip>
                <a:blip r:embed="rId3"/>
              </a:buBlip>
            </a:pPr>
            <a:r>
              <a:rPr lang="fa-IR" dirty="0" smtClean="0">
                <a:cs typeface="B Nazanin" pitchFamily="2" charset="-78"/>
              </a:rPr>
              <a:t>هدف آصلی، توسعه تحقیقات هوش مصنوعی و رباتیک است.</a:t>
            </a:r>
          </a:p>
          <a:p>
            <a:pPr>
              <a:buBlip>
                <a:blip r:embed="rId3"/>
              </a:buBlip>
            </a:pPr>
            <a:endParaRPr lang="en-US" dirty="0">
              <a:cs typeface="B Nazanin" pitchFamily="2" charset="-78"/>
            </a:endParaRPr>
          </a:p>
        </p:txBody>
      </p:sp>
      <p:pic>
        <p:nvPicPr>
          <p:cNvPr id="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4267200"/>
            <a:ext cx="3352800" cy="140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1" name="AutoShape 3" descr="g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3" name="AutoShape 5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g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5" name="AutoShape 7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7" name="AutoShape 9" descr="g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" name="AutoShape 10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9" name="AutoShape 11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0" name="AutoShape 12" descr="g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1" name="AutoShape 13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2" name="AutoShape 14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3" name="AutoShape 15" descr="g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4" name="AutoShape 16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5" name="AutoShape 17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6" name="AutoShape 18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7" name="AutoShape 19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8" name="AutoShape 20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9" name="AutoShape 21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0" name="AutoShape 22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1" name="AutoShape 23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2" name="AutoShape 24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3" name="AutoShape 25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4" name="AutoShape 26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5" name="AutoShape 27" descr="web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6" name="AutoShape 28" descr="ml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7" name="AutoShape 29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8" name="AutoShape 30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9" name="AutoShape 31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0" name="AutoShape 32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1" name="AutoShape 33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2" name="AutoShape 34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3" name="AutoShape 35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4" name="AutoShape 36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5" name="AutoShape 37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6" name="AutoShape 38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7" name="AutoShape 39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8" name="AutoShape 40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9" name="AutoShape 41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0" name="AutoShape 42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1" name="AutoShape 43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2" name="AutoShape 44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3" name="AutoShape 45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50"/>
          <p:cNvGrpSpPr/>
          <p:nvPr/>
        </p:nvGrpSpPr>
        <p:grpSpPr>
          <a:xfrm>
            <a:off x="0" y="5791200"/>
            <a:ext cx="9144000" cy="1066800"/>
            <a:chOff x="0" y="5791200"/>
            <a:chExt cx="9144000" cy="1066800"/>
          </a:xfrm>
        </p:grpSpPr>
        <p:pic>
          <p:nvPicPr>
            <p:cNvPr id="52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5791200"/>
              <a:ext cx="9144000" cy="1066800"/>
            </a:xfrm>
            <a:prstGeom prst="rect">
              <a:avLst/>
            </a:prstGeom>
            <a:noFill/>
            <a:ln w="1270">
              <a:solidFill>
                <a:schemeClr val="tx1">
                  <a:alpha val="99000"/>
                </a:schemeClr>
              </a:solidFill>
              <a:miter lim="800000"/>
              <a:headEnd/>
              <a:tailEnd/>
            </a:ln>
            <a:effectLst/>
          </p:spPr>
        </p:pic>
        <p:sp>
          <p:nvSpPr>
            <p:cNvPr id="54" name="TextBox 53"/>
            <p:cNvSpPr txBox="1"/>
            <p:nvPr/>
          </p:nvSpPr>
          <p:spPr>
            <a:xfrm>
              <a:off x="1752600" y="6248400"/>
              <a:ext cx="7162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cs typeface="B Nazanin" pitchFamily="2" charset="-78"/>
                </a:rPr>
                <a:t>محراب نوروزی طلب، کورش مشگی: چالشهای یادگیری ماشین برای شبیه سازی دو بعدی فوتبال</a:t>
              </a:r>
              <a:endParaRPr lang="en-US" dirty="0">
                <a:cs typeface="B Nazanin" pitchFamily="2" charset="-78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0" y="3810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B Nazanin" pitchFamily="2" charset="-78"/>
              </a:rPr>
              <a:t>آفساید گیری</a:t>
            </a:r>
          </a:p>
        </p:txBody>
      </p:sp>
      <p:pic>
        <p:nvPicPr>
          <p:cNvPr id="2050" name="Picture 2" descr="D:\RoboCup ~ 2D (Mehrab Noroozi talab)\Challenges\smonitor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371600"/>
            <a:ext cx="5943600" cy="4333875"/>
          </a:xfrm>
          <a:prstGeom prst="rect">
            <a:avLst/>
          </a:prstGeom>
          <a:noFill/>
        </p:spPr>
      </p:pic>
      <p:cxnSp>
        <p:nvCxnSpPr>
          <p:cNvPr id="56" name="Straight Connector 55"/>
          <p:cNvCxnSpPr/>
          <p:nvPr/>
        </p:nvCxnSpPr>
        <p:spPr>
          <a:xfrm rot="5400000">
            <a:off x="3390900" y="3619500"/>
            <a:ext cx="3276600" cy="1588"/>
          </a:xfrm>
          <a:prstGeom prst="line">
            <a:avLst/>
          </a:prstGeom>
          <a:ln w="635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Left Arrow 56"/>
          <p:cNvSpPr/>
          <p:nvPr/>
        </p:nvSpPr>
        <p:spPr>
          <a:xfrm>
            <a:off x="4572000" y="3733800"/>
            <a:ext cx="304800" cy="152400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Left Arrow 58"/>
          <p:cNvSpPr/>
          <p:nvPr/>
        </p:nvSpPr>
        <p:spPr>
          <a:xfrm rot="10800000">
            <a:off x="4724400" y="2971800"/>
            <a:ext cx="457200" cy="152400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1" name="AutoShape 3" descr="g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3" name="AutoShape 5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g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5" name="AutoShape 7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7" name="AutoShape 9" descr="g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" name="AutoShape 10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9" name="AutoShape 11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0" name="AutoShape 12" descr="g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1" name="AutoShape 13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2" name="AutoShape 14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3" name="AutoShape 15" descr="g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4" name="AutoShape 16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5" name="AutoShape 17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6" name="AutoShape 18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7" name="AutoShape 19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8" name="AutoShape 20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9" name="AutoShape 21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0" name="AutoShape 22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1" name="AutoShape 23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2" name="AutoShape 24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3" name="AutoShape 25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4" name="AutoShape 26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5" name="AutoShape 27" descr="web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6" name="AutoShape 28" descr="ml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7" name="AutoShape 29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8" name="AutoShape 30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9" name="AutoShape 31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0" name="AutoShape 32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1" name="AutoShape 33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2" name="AutoShape 34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3" name="AutoShape 35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4" name="AutoShape 36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5" name="AutoShape 37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6" name="AutoShape 38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7" name="AutoShape 39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8" name="AutoShape 40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9" name="AutoShape 41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0" name="AutoShape 42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1" name="AutoShape 43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2" name="AutoShape 44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3" name="AutoShape 45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74"/>
          <p:cNvGrpSpPr>
            <a:grpSpLocks/>
          </p:cNvGrpSpPr>
          <p:nvPr/>
        </p:nvGrpSpPr>
        <p:grpSpPr bwMode="auto">
          <a:xfrm>
            <a:off x="2224088" y="1971675"/>
            <a:ext cx="417512" cy="490538"/>
            <a:chOff x="1401" y="1242"/>
            <a:chExt cx="263" cy="309"/>
          </a:xfrm>
        </p:grpSpPr>
        <p:sp>
          <p:nvSpPr>
            <p:cNvPr id="57" name="Arc 15"/>
            <p:cNvSpPr>
              <a:spLocks/>
            </p:cNvSpPr>
            <p:nvPr/>
          </p:nvSpPr>
          <p:spPr bwMode="auto">
            <a:xfrm rot="5778022" flipV="1">
              <a:off x="1321" y="1322"/>
              <a:ext cx="294" cy="13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 w 43200"/>
                <a:gd name="T1" fmla="*/ 21822 h 21822"/>
                <a:gd name="T2" fmla="*/ 43199 w 43200"/>
                <a:gd name="T3" fmla="*/ 21798 h 21822"/>
                <a:gd name="T4" fmla="*/ 21600 w 43200"/>
                <a:gd name="T5" fmla="*/ 21600 h 21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1822" fill="none" extrusionOk="0">
                  <a:moveTo>
                    <a:pt x="1" y="21821"/>
                  </a:moveTo>
                  <a:cubicBezTo>
                    <a:pt x="0" y="21748"/>
                    <a:pt x="0" y="216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666"/>
                    <a:pt x="43199" y="21732"/>
                    <a:pt x="43199" y="21798"/>
                  </a:cubicBezTo>
                </a:path>
                <a:path w="43200" h="21822" stroke="0" extrusionOk="0">
                  <a:moveTo>
                    <a:pt x="1" y="21821"/>
                  </a:moveTo>
                  <a:cubicBezTo>
                    <a:pt x="0" y="21748"/>
                    <a:pt x="0" y="216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666"/>
                    <a:pt x="43199" y="21732"/>
                    <a:pt x="43199" y="21798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Arc 16"/>
            <p:cNvSpPr>
              <a:spLocks/>
            </p:cNvSpPr>
            <p:nvPr/>
          </p:nvSpPr>
          <p:spPr bwMode="auto">
            <a:xfrm rot="16585549" flipV="1">
              <a:off x="1451" y="1337"/>
              <a:ext cx="294" cy="133"/>
            </a:xfrm>
            <a:custGeom>
              <a:avLst/>
              <a:gdLst>
                <a:gd name="G0" fmla="+- 21599 0 0"/>
                <a:gd name="G1" fmla="+- 21600 0 0"/>
                <a:gd name="G2" fmla="+- 21600 0 0"/>
                <a:gd name="T0" fmla="*/ 0 w 43199"/>
                <a:gd name="T1" fmla="*/ 21417 h 21600"/>
                <a:gd name="T2" fmla="*/ 43199 w 43199"/>
                <a:gd name="T3" fmla="*/ 21600 h 21600"/>
                <a:gd name="T4" fmla="*/ 21599 w 4319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9" h="21600" fill="none" extrusionOk="0">
                  <a:moveTo>
                    <a:pt x="-1" y="21416"/>
                  </a:moveTo>
                  <a:cubicBezTo>
                    <a:pt x="100" y="9559"/>
                    <a:pt x="9741" y="-1"/>
                    <a:pt x="21599" y="0"/>
                  </a:cubicBezTo>
                  <a:cubicBezTo>
                    <a:pt x="33528" y="0"/>
                    <a:pt x="43199" y="9670"/>
                    <a:pt x="43199" y="21600"/>
                  </a:cubicBezTo>
                </a:path>
                <a:path w="43199" h="21600" stroke="0" extrusionOk="0">
                  <a:moveTo>
                    <a:pt x="-1" y="21416"/>
                  </a:moveTo>
                  <a:cubicBezTo>
                    <a:pt x="100" y="9559"/>
                    <a:pt x="9741" y="-1"/>
                    <a:pt x="21599" y="0"/>
                  </a:cubicBezTo>
                  <a:cubicBezTo>
                    <a:pt x="33528" y="0"/>
                    <a:pt x="43199" y="9670"/>
                    <a:pt x="43199" y="21600"/>
                  </a:cubicBezTo>
                  <a:lnTo>
                    <a:pt x="21599" y="2160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9" name="Rectangle 18" descr="Outlined diamond"/>
          <p:cNvSpPr>
            <a:spLocks noChangeArrowheads="1"/>
          </p:cNvSpPr>
          <p:nvPr/>
        </p:nvSpPr>
        <p:spPr bwMode="auto">
          <a:xfrm>
            <a:off x="5080000" y="1206500"/>
            <a:ext cx="457200" cy="4368800"/>
          </a:xfrm>
          <a:prstGeom prst="rect">
            <a:avLst/>
          </a:prstGeom>
          <a:pattFill prst="openDmnd">
            <a:fgClr>
              <a:schemeClr val="tx2"/>
            </a:fgClr>
            <a:bgClr>
              <a:srgbClr val="FFFFFF"/>
            </a:bgClr>
          </a:patt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4333875" y="2379663"/>
            <a:ext cx="414338" cy="514350"/>
            <a:chOff x="2730" y="1499"/>
            <a:chExt cx="261" cy="324"/>
          </a:xfrm>
        </p:grpSpPr>
        <p:sp>
          <p:nvSpPr>
            <p:cNvPr id="61" name="Arc 19"/>
            <p:cNvSpPr>
              <a:spLocks/>
            </p:cNvSpPr>
            <p:nvPr/>
          </p:nvSpPr>
          <p:spPr bwMode="auto">
            <a:xfrm rot="16975287" flipV="1">
              <a:off x="2777" y="1609"/>
              <a:ext cx="294" cy="13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 w 43200"/>
                <a:gd name="T1" fmla="*/ 21822 h 21822"/>
                <a:gd name="T2" fmla="*/ 43199 w 43200"/>
                <a:gd name="T3" fmla="*/ 21798 h 21822"/>
                <a:gd name="T4" fmla="*/ 21600 w 43200"/>
                <a:gd name="T5" fmla="*/ 21600 h 21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1822" fill="none" extrusionOk="0">
                  <a:moveTo>
                    <a:pt x="1" y="21821"/>
                  </a:moveTo>
                  <a:cubicBezTo>
                    <a:pt x="0" y="21748"/>
                    <a:pt x="0" y="216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666"/>
                    <a:pt x="43199" y="21732"/>
                    <a:pt x="43199" y="21798"/>
                  </a:cubicBezTo>
                </a:path>
                <a:path w="43200" h="21822" stroke="0" extrusionOk="0">
                  <a:moveTo>
                    <a:pt x="1" y="21821"/>
                  </a:moveTo>
                  <a:cubicBezTo>
                    <a:pt x="0" y="21748"/>
                    <a:pt x="0" y="216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666"/>
                    <a:pt x="43199" y="21732"/>
                    <a:pt x="43199" y="21798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Arc 20"/>
            <p:cNvSpPr>
              <a:spLocks/>
            </p:cNvSpPr>
            <p:nvPr/>
          </p:nvSpPr>
          <p:spPr bwMode="auto">
            <a:xfrm rot="6182813" flipV="1">
              <a:off x="2650" y="1579"/>
              <a:ext cx="294" cy="133"/>
            </a:xfrm>
            <a:custGeom>
              <a:avLst/>
              <a:gdLst>
                <a:gd name="G0" fmla="+- 21599 0 0"/>
                <a:gd name="G1" fmla="+- 21600 0 0"/>
                <a:gd name="G2" fmla="+- 21600 0 0"/>
                <a:gd name="T0" fmla="*/ 0 w 43199"/>
                <a:gd name="T1" fmla="*/ 21417 h 21600"/>
                <a:gd name="T2" fmla="*/ 43199 w 43199"/>
                <a:gd name="T3" fmla="*/ 21600 h 21600"/>
                <a:gd name="T4" fmla="*/ 21599 w 4319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9" h="21600" fill="none" extrusionOk="0">
                  <a:moveTo>
                    <a:pt x="-1" y="21416"/>
                  </a:moveTo>
                  <a:cubicBezTo>
                    <a:pt x="100" y="9559"/>
                    <a:pt x="9741" y="-1"/>
                    <a:pt x="21599" y="0"/>
                  </a:cubicBezTo>
                  <a:cubicBezTo>
                    <a:pt x="33528" y="0"/>
                    <a:pt x="43199" y="9670"/>
                    <a:pt x="43199" y="21600"/>
                  </a:cubicBezTo>
                </a:path>
                <a:path w="43199" h="21600" stroke="0" extrusionOk="0">
                  <a:moveTo>
                    <a:pt x="-1" y="21416"/>
                  </a:moveTo>
                  <a:cubicBezTo>
                    <a:pt x="100" y="9559"/>
                    <a:pt x="9741" y="-1"/>
                    <a:pt x="21599" y="0"/>
                  </a:cubicBezTo>
                  <a:cubicBezTo>
                    <a:pt x="33528" y="0"/>
                    <a:pt x="43199" y="9670"/>
                    <a:pt x="43199" y="21600"/>
                  </a:cubicBezTo>
                  <a:lnTo>
                    <a:pt x="21599" y="21600"/>
                  </a:lnTo>
                  <a:close/>
                </a:path>
              </a:pathLst>
            </a:cu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" name="Oval 23" descr="Solid diamond"/>
          <p:cNvSpPr>
            <a:spLocks noChangeArrowheads="1"/>
          </p:cNvSpPr>
          <p:nvPr/>
        </p:nvSpPr>
        <p:spPr bwMode="auto">
          <a:xfrm>
            <a:off x="2628900" y="2222500"/>
            <a:ext cx="165100" cy="152400"/>
          </a:xfrm>
          <a:prstGeom prst="ellipse">
            <a:avLst/>
          </a:prstGeom>
          <a:pattFill prst="solidDmnd">
            <a:fgClr>
              <a:schemeClr val="tx2"/>
            </a:fgClr>
            <a:bgClr>
              <a:srgbClr val="FFFFFF"/>
            </a:bgClr>
          </a:patt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Line 24"/>
          <p:cNvSpPr>
            <a:spLocks noChangeShapeType="1"/>
          </p:cNvSpPr>
          <p:nvPr/>
        </p:nvSpPr>
        <p:spPr bwMode="auto">
          <a:xfrm>
            <a:off x="5067300" y="13081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Line 26"/>
          <p:cNvSpPr>
            <a:spLocks noChangeShapeType="1"/>
          </p:cNvSpPr>
          <p:nvPr/>
        </p:nvSpPr>
        <p:spPr bwMode="auto">
          <a:xfrm>
            <a:off x="5067300" y="14605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Line 27"/>
          <p:cNvSpPr>
            <a:spLocks noChangeShapeType="1"/>
          </p:cNvSpPr>
          <p:nvPr/>
        </p:nvSpPr>
        <p:spPr bwMode="auto">
          <a:xfrm>
            <a:off x="5067300" y="1600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Line 28"/>
          <p:cNvSpPr>
            <a:spLocks noChangeShapeType="1"/>
          </p:cNvSpPr>
          <p:nvPr/>
        </p:nvSpPr>
        <p:spPr bwMode="auto">
          <a:xfrm>
            <a:off x="5067300" y="1752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Line 29"/>
          <p:cNvSpPr>
            <a:spLocks noChangeShapeType="1"/>
          </p:cNvSpPr>
          <p:nvPr/>
        </p:nvSpPr>
        <p:spPr bwMode="auto">
          <a:xfrm>
            <a:off x="5067300" y="1905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Line 30"/>
          <p:cNvSpPr>
            <a:spLocks noChangeShapeType="1"/>
          </p:cNvSpPr>
          <p:nvPr/>
        </p:nvSpPr>
        <p:spPr bwMode="auto">
          <a:xfrm>
            <a:off x="5067300" y="20447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Line 31"/>
          <p:cNvSpPr>
            <a:spLocks noChangeShapeType="1"/>
          </p:cNvSpPr>
          <p:nvPr/>
        </p:nvSpPr>
        <p:spPr bwMode="auto">
          <a:xfrm>
            <a:off x="5080000" y="2184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Line 32"/>
          <p:cNvSpPr>
            <a:spLocks noChangeShapeType="1"/>
          </p:cNvSpPr>
          <p:nvPr/>
        </p:nvSpPr>
        <p:spPr bwMode="auto">
          <a:xfrm>
            <a:off x="5080000" y="2336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Line 33"/>
          <p:cNvSpPr>
            <a:spLocks noChangeShapeType="1"/>
          </p:cNvSpPr>
          <p:nvPr/>
        </p:nvSpPr>
        <p:spPr bwMode="auto">
          <a:xfrm>
            <a:off x="5080000" y="24765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Line 34"/>
          <p:cNvSpPr>
            <a:spLocks noChangeShapeType="1"/>
          </p:cNvSpPr>
          <p:nvPr/>
        </p:nvSpPr>
        <p:spPr bwMode="auto">
          <a:xfrm>
            <a:off x="5067300" y="26289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Line 35"/>
          <p:cNvSpPr>
            <a:spLocks noChangeShapeType="1"/>
          </p:cNvSpPr>
          <p:nvPr/>
        </p:nvSpPr>
        <p:spPr bwMode="auto">
          <a:xfrm>
            <a:off x="5067300" y="27813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Line 36"/>
          <p:cNvSpPr>
            <a:spLocks noChangeShapeType="1"/>
          </p:cNvSpPr>
          <p:nvPr/>
        </p:nvSpPr>
        <p:spPr bwMode="auto">
          <a:xfrm>
            <a:off x="5067300" y="2921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Line 37"/>
          <p:cNvSpPr>
            <a:spLocks noChangeShapeType="1"/>
          </p:cNvSpPr>
          <p:nvPr/>
        </p:nvSpPr>
        <p:spPr bwMode="auto">
          <a:xfrm>
            <a:off x="5067300" y="3073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Line 38"/>
          <p:cNvSpPr>
            <a:spLocks noChangeShapeType="1"/>
          </p:cNvSpPr>
          <p:nvPr/>
        </p:nvSpPr>
        <p:spPr bwMode="auto">
          <a:xfrm>
            <a:off x="5067300" y="3225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Line 39"/>
          <p:cNvSpPr>
            <a:spLocks noChangeShapeType="1"/>
          </p:cNvSpPr>
          <p:nvPr/>
        </p:nvSpPr>
        <p:spPr bwMode="auto">
          <a:xfrm>
            <a:off x="5067300" y="33655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Line 40"/>
          <p:cNvSpPr>
            <a:spLocks noChangeShapeType="1"/>
          </p:cNvSpPr>
          <p:nvPr/>
        </p:nvSpPr>
        <p:spPr bwMode="auto">
          <a:xfrm>
            <a:off x="5067300" y="35179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Line 41"/>
          <p:cNvSpPr>
            <a:spLocks noChangeShapeType="1"/>
          </p:cNvSpPr>
          <p:nvPr/>
        </p:nvSpPr>
        <p:spPr bwMode="auto">
          <a:xfrm>
            <a:off x="5080000" y="36703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Line 42"/>
          <p:cNvSpPr>
            <a:spLocks noChangeShapeType="1"/>
          </p:cNvSpPr>
          <p:nvPr/>
        </p:nvSpPr>
        <p:spPr bwMode="auto">
          <a:xfrm>
            <a:off x="5080000" y="3810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Line 43"/>
          <p:cNvSpPr>
            <a:spLocks noChangeShapeType="1"/>
          </p:cNvSpPr>
          <p:nvPr/>
        </p:nvSpPr>
        <p:spPr bwMode="auto">
          <a:xfrm>
            <a:off x="5067300" y="39497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" name="Line 44"/>
          <p:cNvSpPr>
            <a:spLocks noChangeShapeType="1"/>
          </p:cNvSpPr>
          <p:nvPr/>
        </p:nvSpPr>
        <p:spPr bwMode="auto">
          <a:xfrm>
            <a:off x="5067300" y="41021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Line 45"/>
          <p:cNvSpPr>
            <a:spLocks noChangeShapeType="1"/>
          </p:cNvSpPr>
          <p:nvPr/>
        </p:nvSpPr>
        <p:spPr bwMode="auto">
          <a:xfrm>
            <a:off x="5067300" y="4241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Line 46"/>
          <p:cNvSpPr>
            <a:spLocks noChangeShapeType="1"/>
          </p:cNvSpPr>
          <p:nvPr/>
        </p:nvSpPr>
        <p:spPr bwMode="auto">
          <a:xfrm>
            <a:off x="5067300" y="4394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Line 47"/>
          <p:cNvSpPr>
            <a:spLocks noChangeShapeType="1"/>
          </p:cNvSpPr>
          <p:nvPr/>
        </p:nvSpPr>
        <p:spPr bwMode="auto">
          <a:xfrm>
            <a:off x="5067300" y="4546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" name="Line 48"/>
          <p:cNvSpPr>
            <a:spLocks noChangeShapeType="1"/>
          </p:cNvSpPr>
          <p:nvPr/>
        </p:nvSpPr>
        <p:spPr bwMode="auto">
          <a:xfrm>
            <a:off x="5067300" y="46863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Line 49"/>
          <p:cNvSpPr>
            <a:spLocks noChangeShapeType="1"/>
          </p:cNvSpPr>
          <p:nvPr/>
        </p:nvSpPr>
        <p:spPr bwMode="auto">
          <a:xfrm>
            <a:off x="5080000" y="4826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4" name="Line 50"/>
          <p:cNvSpPr>
            <a:spLocks noChangeShapeType="1"/>
          </p:cNvSpPr>
          <p:nvPr/>
        </p:nvSpPr>
        <p:spPr bwMode="auto">
          <a:xfrm>
            <a:off x="5067300" y="49657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" name="Line 51"/>
          <p:cNvSpPr>
            <a:spLocks noChangeShapeType="1"/>
          </p:cNvSpPr>
          <p:nvPr/>
        </p:nvSpPr>
        <p:spPr bwMode="auto">
          <a:xfrm>
            <a:off x="5067300" y="51181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" name="Line 52"/>
          <p:cNvSpPr>
            <a:spLocks noChangeShapeType="1"/>
          </p:cNvSpPr>
          <p:nvPr/>
        </p:nvSpPr>
        <p:spPr bwMode="auto">
          <a:xfrm>
            <a:off x="5067300" y="5257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Line 53"/>
          <p:cNvSpPr>
            <a:spLocks noChangeShapeType="1"/>
          </p:cNvSpPr>
          <p:nvPr/>
        </p:nvSpPr>
        <p:spPr bwMode="auto">
          <a:xfrm>
            <a:off x="5067300" y="53975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Line 56"/>
          <p:cNvSpPr>
            <a:spLocks noChangeShapeType="1"/>
          </p:cNvSpPr>
          <p:nvPr/>
        </p:nvSpPr>
        <p:spPr bwMode="auto">
          <a:xfrm>
            <a:off x="5080000" y="55118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Line 57"/>
          <p:cNvSpPr>
            <a:spLocks noChangeShapeType="1"/>
          </p:cNvSpPr>
          <p:nvPr/>
        </p:nvSpPr>
        <p:spPr bwMode="auto">
          <a:xfrm>
            <a:off x="6022975" y="4106863"/>
            <a:ext cx="0" cy="1306512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Text Box 58" descr="Newsprint"/>
          <p:cNvSpPr txBox="1">
            <a:spLocks noChangeArrowheads="1"/>
          </p:cNvSpPr>
          <p:nvPr/>
        </p:nvSpPr>
        <p:spPr bwMode="auto">
          <a:xfrm>
            <a:off x="3049588" y="1460500"/>
            <a:ext cx="7810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Failed</a:t>
            </a:r>
          </a:p>
        </p:txBody>
      </p:sp>
      <p:sp>
        <p:nvSpPr>
          <p:cNvPr id="101" name="Text Box 59" descr="Newsprint"/>
          <p:cNvSpPr txBox="1">
            <a:spLocks noChangeArrowheads="1"/>
          </p:cNvSpPr>
          <p:nvPr/>
        </p:nvSpPr>
        <p:spPr bwMode="auto">
          <a:xfrm>
            <a:off x="2332038" y="3871913"/>
            <a:ext cx="19240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</a:t>
            </a:r>
            <a:r>
              <a:rPr lang="en-US" baseline="30000"/>
              <a:t>st</a:t>
            </a:r>
            <a:r>
              <a:rPr lang="en-US"/>
              <a:t> Successful State</a:t>
            </a:r>
          </a:p>
        </p:txBody>
      </p:sp>
      <p:sp>
        <p:nvSpPr>
          <p:cNvPr id="102" name="Text Box 60" descr="Newsprint"/>
          <p:cNvSpPr txBox="1">
            <a:spLocks noChangeArrowheads="1"/>
          </p:cNvSpPr>
          <p:nvPr/>
        </p:nvSpPr>
        <p:spPr bwMode="auto">
          <a:xfrm>
            <a:off x="2228850" y="5233988"/>
            <a:ext cx="21018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Last Successful State</a:t>
            </a:r>
          </a:p>
        </p:txBody>
      </p:sp>
      <p:sp>
        <p:nvSpPr>
          <p:cNvPr id="103" name="Text Box 61" descr="Newsprint"/>
          <p:cNvSpPr txBox="1">
            <a:spLocks noChangeArrowheads="1"/>
          </p:cNvSpPr>
          <p:nvPr/>
        </p:nvSpPr>
        <p:spPr bwMode="auto">
          <a:xfrm>
            <a:off x="6286500" y="3870325"/>
            <a:ext cx="18811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State 19 = 100111</a:t>
            </a:r>
          </a:p>
        </p:txBody>
      </p:sp>
      <p:sp>
        <p:nvSpPr>
          <p:cNvPr id="104" name="Text Box 62" descr="Newsprint"/>
          <p:cNvSpPr txBox="1">
            <a:spLocks noChangeArrowheads="1"/>
          </p:cNvSpPr>
          <p:nvPr/>
        </p:nvSpPr>
        <p:spPr bwMode="auto">
          <a:xfrm>
            <a:off x="6257925" y="5176838"/>
            <a:ext cx="193833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State 28 = 111001 </a:t>
            </a:r>
          </a:p>
        </p:txBody>
      </p:sp>
      <p:sp>
        <p:nvSpPr>
          <p:cNvPr id="105" name="Line 63"/>
          <p:cNvSpPr>
            <a:spLocks noChangeShapeType="1"/>
          </p:cNvSpPr>
          <p:nvPr/>
        </p:nvSpPr>
        <p:spPr bwMode="auto">
          <a:xfrm flipH="1">
            <a:off x="7953375" y="3454400"/>
            <a:ext cx="14288" cy="2452688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" name="Text Box 64" descr="Newsprint"/>
          <p:cNvSpPr txBox="1">
            <a:spLocks noChangeArrowheads="1"/>
          </p:cNvSpPr>
          <p:nvPr/>
        </p:nvSpPr>
        <p:spPr bwMode="auto">
          <a:xfrm>
            <a:off x="6275388" y="4537075"/>
            <a:ext cx="188118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State 24 = 110001</a:t>
            </a:r>
          </a:p>
        </p:txBody>
      </p:sp>
      <p:sp>
        <p:nvSpPr>
          <p:cNvPr id="107" name="Text Box 65" descr="Newsprint"/>
          <p:cNvSpPr txBox="1">
            <a:spLocks noChangeArrowheads="1"/>
          </p:cNvSpPr>
          <p:nvPr/>
        </p:nvSpPr>
        <p:spPr bwMode="auto">
          <a:xfrm>
            <a:off x="2008188" y="2405063"/>
            <a:ext cx="81597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(b</a:t>
            </a:r>
            <a:r>
              <a:rPr lang="en-US" baseline="-25000"/>
              <a:t>x</a:t>
            </a:r>
            <a:r>
              <a:rPr lang="en-US"/>
              <a:t>, b</a:t>
            </a:r>
            <a:r>
              <a:rPr lang="en-US" baseline="-25000"/>
              <a:t>y</a:t>
            </a:r>
            <a:r>
              <a:rPr lang="en-US"/>
              <a:t>)</a:t>
            </a:r>
          </a:p>
        </p:txBody>
      </p:sp>
      <p:sp>
        <p:nvSpPr>
          <p:cNvPr id="108" name="Text Box 66" descr="Newsprint"/>
          <p:cNvSpPr txBox="1">
            <a:spLocks noChangeArrowheads="1"/>
          </p:cNvSpPr>
          <p:nvPr/>
        </p:nvSpPr>
        <p:spPr bwMode="auto">
          <a:xfrm>
            <a:off x="4130675" y="1997075"/>
            <a:ext cx="81597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(g</a:t>
            </a:r>
            <a:r>
              <a:rPr lang="en-US" baseline="-25000"/>
              <a:t>x</a:t>
            </a:r>
            <a:r>
              <a:rPr lang="en-US"/>
              <a:t>, g</a:t>
            </a:r>
            <a:r>
              <a:rPr lang="en-US" baseline="-25000"/>
              <a:t>y</a:t>
            </a:r>
            <a:r>
              <a:rPr lang="en-US"/>
              <a:t>)</a:t>
            </a:r>
          </a:p>
        </p:txBody>
      </p:sp>
      <p:sp>
        <p:nvSpPr>
          <p:cNvPr id="109" name="Line 67"/>
          <p:cNvSpPr>
            <a:spLocks noChangeShapeType="1"/>
          </p:cNvSpPr>
          <p:nvPr/>
        </p:nvSpPr>
        <p:spPr bwMode="auto">
          <a:xfrm>
            <a:off x="2801938" y="2336800"/>
            <a:ext cx="2263775" cy="1176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0" name="Text Box 68" descr="Newsprint"/>
          <p:cNvSpPr txBox="1">
            <a:spLocks noChangeArrowheads="1"/>
          </p:cNvSpPr>
          <p:nvPr/>
        </p:nvSpPr>
        <p:spPr bwMode="auto">
          <a:xfrm>
            <a:off x="3078163" y="2649538"/>
            <a:ext cx="65881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dist</a:t>
            </a:r>
            <a:r>
              <a:rPr lang="en-US" baseline="-25000"/>
              <a:t>cb</a:t>
            </a:r>
          </a:p>
        </p:txBody>
      </p:sp>
      <p:sp>
        <p:nvSpPr>
          <p:cNvPr id="111" name="Line 69"/>
          <p:cNvSpPr>
            <a:spLocks noChangeShapeType="1"/>
          </p:cNvSpPr>
          <p:nvPr/>
        </p:nvSpPr>
        <p:spPr bwMode="auto">
          <a:xfrm flipH="1">
            <a:off x="4513263" y="3513138"/>
            <a:ext cx="5238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" name="Text Box 70" descr="Newsprint"/>
          <p:cNvSpPr txBox="1">
            <a:spLocks noChangeArrowheads="1"/>
          </p:cNvSpPr>
          <p:nvPr/>
        </p:nvSpPr>
        <p:spPr bwMode="auto">
          <a:xfrm>
            <a:off x="4313238" y="3228975"/>
            <a:ext cx="59531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dir</a:t>
            </a:r>
            <a:r>
              <a:rPr lang="en-US" baseline="-25000"/>
              <a:t>cb</a:t>
            </a:r>
          </a:p>
        </p:txBody>
      </p:sp>
      <p:pic>
        <p:nvPicPr>
          <p:cNvPr id="113" name="Picture 71" descr="Newspr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713163"/>
            <a:ext cx="3954462" cy="1768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14" name="Text Box 72" descr="Newsprint"/>
          <p:cNvSpPr txBox="1">
            <a:spLocks noChangeArrowheads="1"/>
          </p:cNvSpPr>
          <p:nvPr/>
        </p:nvSpPr>
        <p:spPr bwMode="auto">
          <a:xfrm>
            <a:off x="4268788" y="3635375"/>
            <a:ext cx="285750" cy="1558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1</a:t>
            </a:r>
          </a:p>
          <a:p>
            <a:r>
              <a:rPr lang="en-US" sz="1600">
                <a:solidFill>
                  <a:srgbClr val="FF0000"/>
                </a:solidFill>
              </a:rPr>
              <a:t>0</a:t>
            </a:r>
          </a:p>
          <a:p>
            <a:r>
              <a:rPr lang="en-US" sz="1600">
                <a:solidFill>
                  <a:srgbClr val="FF0000"/>
                </a:solidFill>
              </a:rPr>
              <a:t>0</a:t>
            </a:r>
          </a:p>
          <a:p>
            <a:r>
              <a:rPr lang="en-US" sz="1600">
                <a:solidFill>
                  <a:srgbClr val="FF0000"/>
                </a:solidFill>
              </a:rPr>
              <a:t>0</a:t>
            </a:r>
          </a:p>
          <a:p>
            <a:r>
              <a:rPr lang="en-US" sz="1600">
                <a:solidFill>
                  <a:srgbClr val="FF0000"/>
                </a:solidFill>
              </a:rPr>
              <a:t>1</a:t>
            </a:r>
          </a:p>
          <a:p>
            <a:r>
              <a:rPr lang="en-US" sz="16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15" name="Text Box 73" descr="Newsprint"/>
          <p:cNvSpPr txBox="1">
            <a:spLocks noChangeArrowheads="1"/>
          </p:cNvSpPr>
          <p:nvPr/>
        </p:nvSpPr>
        <p:spPr bwMode="auto">
          <a:xfrm>
            <a:off x="215900" y="3675063"/>
            <a:ext cx="611188" cy="1558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accent2"/>
                </a:solidFill>
              </a:rPr>
              <a:t>b</a:t>
            </a:r>
            <a:r>
              <a:rPr lang="en-US" sz="1600" baseline="-25000">
                <a:solidFill>
                  <a:schemeClr val="accent2"/>
                </a:solidFill>
              </a:rPr>
              <a:t>x</a:t>
            </a:r>
          </a:p>
          <a:p>
            <a:r>
              <a:rPr lang="en-US" sz="1600">
                <a:solidFill>
                  <a:schemeClr val="accent2"/>
                </a:solidFill>
              </a:rPr>
              <a:t>b</a:t>
            </a:r>
            <a:r>
              <a:rPr lang="en-US" sz="1600" baseline="-25000">
                <a:solidFill>
                  <a:schemeClr val="accent2"/>
                </a:solidFill>
              </a:rPr>
              <a:t>y</a:t>
            </a:r>
          </a:p>
          <a:p>
            <a:r>
              <a:rPr lang="en-US" sz="1600">
                <a:solidFill>
                  <a:schemeClr val="accent2"/>
                </a:solidFill>
              </a:rPr>
              <a:t>g</a:t>
            </a:r>
            <a:r>
              <a:rPr lang="en-US" sz="1600" baseline="-25000">
                <a:solidFill>
                  <a:schemeClr val="accent2"/>
                </a:solidFill>
              </a:rPr>
              <a:t>x</a:t>
            </a:r>
          </a:p>
          <a:p>
            <a:r>
              <a:rPr lang="en-US" sz="1600">
                <a:solidFill>
                  <a:schemeClr val="accent2"/>
                </a:solidFill>
              </a:rPr>
              <a:t>g</a:t>
            </a:r>
            <a:r>
              <a:rPr lang="en-US" sz="1600" baseline="-25000">
                <a:solidFill>
                  <a:schemeClr val="accent2"/>
                </a:solidFill>
              </a:rPr>
              <a:t>y</a:t>
            </a:r>
          </a:p>
          <a:p>
            <a:r>
              <a:rPr lang="en-US" sz="1600">
                <a:solidFill>
                  <a:schemeClr val="accent2"/>
                </a:solidFill>
              </a:rPr>
              <a:t>dist</a:t>
            </a:r>
            <a:r>
              <a:rPr lang="en-US" sz="1600" baseline="-25000">
                <a:solidFill>
                  <a:schemeClr val="accent2"/>
                </a:solidFill>
              </a:rPr>
              <a:t>cb</a:t>
            </a:r>
          </a:p>
          <a:p>
            <a:r>
              <a:rPr lang="en-US" sz="1600">
                <a:solidFill>
                  <a:schemeClr val="accent2"/>
                </a:solidFill>
              </a:rPr>
              <a:t>dir</a:t>
            </a:r>
            <a:r>
              <a:rPr lang="en-US" sz="1600" baseline="-25000">
                <a:solidFill>
                  <a:schemeClr val="accent2"/>
                </a:solidFill>
              </a:rPr>
              <a:t>cb</a:t>
            </a:r>
            <a:endParaRPr lang="en-US" sz="1600">
              <a:solidFill>
                <a:schemeClr val="accent2"/>
              </a:solidFill>
            </a:endParaRPr>
          </a:p>
        </p:txBody>
      </p:sp>
      <p:grpSp>
        <p:nvGrpSpPr>
          <p:cNvPr id="116" name="Group 115"/>
          <p:cNvGrpSpPr/>
          <p:nvPr/>
        </p:nvGrpSpPr>
        <p:grpSpPr>
          <a:xfrm>
            <a:off x="0" y="5791200"/>
            <a:ext cx="9144000" cy="1066800"/>
            <a:chOff x="0" y="5791200"/>
            <a:chExt cx="9144000" cy="1066800"/>
          </a:xfrm>
        </p:grpSpPr>
        <p:pic>
          <p:nvPicPr>
            <p:cNvPr id="117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5791200"/>
              <a:ext cx="9144000" cy="1066800"/>
            </a:xfrm>
            <a:prstGeom prst="rect">
              <a:avLst/>
            </a:prstGeom>
            <a:noFill/>
            <a:ln w="1270">
              <a:solidFill>
                <a:schemeClr val="tx1">
                  <a:alpha val="99000"/>
                </a:schemeClr>
              </a:solidFill>
              <a:miter lim="800000"/>
              <a:headEnd/>
              <a:tailEnd/>
            </a:ln>
            <a:effectLst/>
          </p:spPr>
        </p:pic>
        <p:sp>
          <p:nvSpPr>
            <p:cNvPr id="118" name="TextBox 117"/>
            <p:cNvSpPr txBox="1"/>
            <p:nvPr/>
          </p:nvSpPr>
          <p:spPr>
            <a:xfrm>
              <a:off x="3124200" y="6248400"/>
              <a:ext cx="579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cs typeface="B Nazanin" pitchFamily="2" charset="-78"/>
                </a:rPr>
                <a:t>کورش مشگی – چالشهای یادگیری ماشین برای شبیه سازی دو بعدی فوتبال</a:t>
              </a:r>
              <a:endParaRPr lang="en-US" dirty="0">
                <a:cs typeface="B Nazanin" pitchFamily="2" charset="-78"/>
              </a:endParaRPr>
            </a:p>
          </p:txBody>
        </p:sp>
      </p:grpSp>
      <p:sp>
        <p:nvSpPr>
          <p:cNvPr id="119" name="Slide Number Placeholder 1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20" name="TextBox 119"/>
          <p:cNvSpPr txBox="1"/>
          <p:nvPr/>
        </p:nvSpPr>
        <p:spPr>
          <a:xfrm>
            <a:off x="0" y="3810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B Nazanin" pitchFamily="2" charset="-78"/>
              </a:rPr>
              <a:t>مثالی برای یادگیری شوت با شبکه عصبی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6.35838E-6 L 0.19687 -0.04232 " pathEditMode="relative" ptsTypes="AA">
                                      <p:cBhvr>
                                        <p:cTn id="15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64162E-6 L -0.00486 -0.09295 " pathEditMode="relative" ptsTypes="AA">
                                      <p:cBhvr>
                                        <p:cTn id="15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98844E-6 L 0.29844 0.30219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" y="151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5.20231E-7 L 0.00469 0.07607 " pathEditMode="relative" ptsTypes="AA">
                                      <p:cBhvr>
                                        <p:cTn id="1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000"/>
                            </p:stCondLst>
                            <p:childTnLst>
                              <p:par>
                                <p:cTn id="1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5" dur="2000" fill="hold"/>
                                        <p:tgtEl>
                                          <p:spTgt spid="8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9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180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5.78035E-8 L 0.27777 0.47144 " pathEditMode="relative" ptsTypes="AA">
                                      <p:cBhvr>
                                        <p:cTn id="18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0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5.20231E-7 L 0.04132 0.29156 " pathEditMode="relative" ptsTypes="AA">
                                      <p:cBhvr>
                                        <p:cTn id="18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000"/>
                            </p:stCondLst>
                            <p:childTnLst>
                              <p:par>
                                <p:cTn id="1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5" dur="2000" fill="hold"/>
                                        <p:tgtEl>
                                          <p:spTgt spid="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9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  <p:set>
                                      <p:cBhvr>
                                        <p:cTn id="200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5" dur="2000" fill="hold"/>
                                        <p:tgtEl>
                                          <p:spTgt spid="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0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3" grpId="1" animBg="1"/>
      <p:bldP spid="63" grpId="2" animBg="1"/>
      <p:bldP spid="64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8" grpId="1" animBg="1"/>
      <p:bldP spid="89" grpId="0" animBg="1"/>
      <p:bldP spid="90" grpId="0" animBg="1"/>
      <p:bldP spid="91" grpId="0" animBg="1"/>
      <p:bldP spid="92" grpId="0" animBg="1"/>
      <p:bldP spid="92" grpId="1" animBg="1"/>
      <p:bldP spid="93" grpId="0" animBg="1"/>
      <p:bldP spid="94" grpId="0" animBg="1"/>
      <p:bldP spid="95" grpId="0" animBg="1"/>
      <p:bldP spid="96" grpId="0" animBg="1"/>
      <p:bldP spid="97" grpId="0" animBg="1"/>
      <p:bldP spid="97" grpId="1" animBg="1"/>
      <p:bldP spid="98" grpId="0" animBg="1"/>
      <p:bldP spid="99" grpId="0" animBg="1"/>
      <p:bldP spid="100" grpId="0"/>
      <p:bldP spid="100" grpId="1"/>
      <p:bldP spid="101" grpId="0"/>
      <p:bldP spid="101" grpId="1"/>
      <p:bldP spid="102" grpId="0"/>
      <p:bldP spid="102" grpId="1"/>
      <p:bldP spid="103" grpId="0"/>
      <p:bldP spid="104" grpId="0"/>
      <p:bldP spid="105" grpId="0" animBg="1"/>
      <p:bldP spid="107" grpId="0"/>
      <p:bldP spid="107" grpId="1"/>
      <p:bldP spid="108" grpId="0"/>
      <p:bldP spid="108" grpId="1"/>
      <p:bldP spid="109" grpId="0" animBg="1"/>
      <p:bldP spid="109" grpId="1" animBg="1"/>
      <p:bldP spid="110" grpId="0"/>
      <p:bldP spid="110" grpId="1"/>
      <p:bldP spid="111" grpId="0" animBg="1"/>
      <p:bldP spid="111" grpId="1" animBg="1"/>
      <p:bldP spid="112" grpId="0"/>
      <p:bldP spid="112" grpId="1"/>
      <p:bldP spid="114" grpId="0"/>
      <p:bldP spid="1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1" name="AutoShape 3" descr="g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3" name="AutoShape 5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g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5" name="AutoShape 7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7" name="AutoShape 9" descr="g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" name="AutoShape 10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9" name="AutoShape 11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0" name="AutoShape 12" descr="g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1" name="AutoShape 13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2" name="AutoShape 14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3" name="AutoShape 15" descr="g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4" name="AutoShape 16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5" name="AutoShape 17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6" name="AutoShape 18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7" name="AutoShape 19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8" name="AutoShape 20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9" name="AutoShape 21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0" name="AutoShape 22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1" name="AutoShape 23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2" name="AutoShape 24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3" name="AutoShape 25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4" name="AutoShape 26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5" name="AutoShape 27" descr="web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6" name="AutoShape 28" descr="ml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7" name="AutoShape 29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8" name="AutoShape 30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9" name="AutoShape 31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0" name="AutoShape 32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1" name="AutoShape 33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2" name="AutoShape 34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3" name="AutoShape 35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4" name="AutoShape 36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5" name="AutoShape 37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6" name="AutoShape 38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7" name="AutoShape 39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8" name="AutoShape 40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9" name="AutoShape 41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0" name="AutoShape 42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1" name="AutoShape 43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2" name="AutoShape 44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3" name="AutoShape 45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0" y="5791200"/>
            <a:ext cx="9144000" cy="1066800"/>
            <a:chOff x="0" y="5791200"/>
            <a:chExt cx="9144000" cy="1066800"/>
          </a:xfrm>
        </p:grpSpPr>
        <p:pic>
          <p:nvPicPr>
            <p:cNvPr id="52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5791200"/>
              <a:ext cx="9144000" cy="1066800"/>
            </a:xfrm>
            <a:prstGeom prst="rect">
              <a:avLst/>
            </a:prstGeom>
            <a:noFill/>
            <a:ln w="1270">
              <a:solidFill>
                <a:schemeClr val="tx1">
                  <a:alpha val="99000"/>
                </a:schemeClr>
              </a:solidFill>
              <a:miter lim="800000"/>
              <a:headEnd/>
              <a:tailEnd/>
            </a:ln>
            <a:effectLst/>
          </p:spPr>
        </p:pic>
        <p:sp>
          <p:nvSpPr>
            <p:cNvPr id="54" name="TextBox 53"/>
            <p:cNvSpPr txBox="1"/>
            <p:nvPr/>
          </p:nvSpPr>
          <p:spPr>
            <a:xfrm>
              <a:off x="1752600" y="6248400"/>
              <a:ext cx="7162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cs typeface="B Nazanin" pitchFamily="2" charset="-78"/>
                </a:rPr>
                <a:t>محراب نوروزی طلب، کورش مشگی: چالشهای یادگیری ماشین برای شبیه سازی دو بعدی فوتبال</a:t>
              </a:r>
              <a:endParaRPr lang="en-US" dirty="0">
                <a:cs typeface="B Nazanin" pitchFamily="2" charset="-78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0" y="3810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B Nazanin" pitchFamily="2" charset="-78"/>
              </a:rPr>
              <a:t>مثالهایی از یادگیری تقویتی</a:t>
            </a:r>
          </a:p>
        </p:txBody>
      </p:sp>
      <p:sp>
        <p:nvSpPr>
          <p:cNvPr id="58" name="Content Placeholder 5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3"/>
              </a:buBlip>
            </a:pPr>
            <a:r>
              <a:rPr lang="en-US" dirty="0" smtClean="0"/>
              <a:t>http://www.ni.uos.de/index.php?id=774</a:t>
            </a:r>
            <a:endParaRPr lang="en-US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1" name="AutoShape 3" descr="g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3" name="AutoShape 5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g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5" name="AutoShape 7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7" name="AutoShape 9" descr="g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" name="AutoShape 10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9" name="AutoShape 11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0" name="AutoShape 12" descr="g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1" name="AutoShape 13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2" name="AutoShape 14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3" name="AutoShape 15" descr="g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4" name="AutoShape 16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5" name="AutoShape 17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6" name="AutoShape 18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7" name="AutoShape 19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8" name="AutoShape 20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9" name="AutoShape 21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0" name="AutoShape 22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1" name="AutoShape 23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2" name="AutoShape 24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3" name="AutoShape 25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4" name="AutoShape 26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5" name="AutoShape 27" descr="web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6" name="AutoShape 28" descr="ml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7" name="AutoShape 29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8" name="AutoShape 30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9" name="AutoShape 31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0" name="AutoShape 32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1" name="AutoShape 33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2" name="AutoShape 34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3" name="AutoShape 35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4" name="AutoShape 36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5" name="AutoShape 37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6" name="AutoShape 38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7" name="AutoShape 39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8" name="AutoShape 40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9" name="AutoShape 41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0" name="AutoShape 42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1" name="AutoShape 43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2" name="AutoShape 44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3" name="AutoShape 45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50"/>
          <p:cNvGrpSpPr/>
          <p:nvPr/>
        </p:nvGrpSpPr>
        <p:grpSpPr>
          <a:xfrm>
            <a:off x="0" y="5791200"/>
            <a:ext cx="9144000" cy="1066800"/>
            <a:chOff x="0" y="5791200"/>
            <a:chExt cx="9144000" cy="1066800"/>
          </a:xfrm>
        </p:grpSpPr>
        <p:pic>
          <p:nvPicPr>
            <p:cNvPr id="52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5791200"/>
              <a:ext cx="9144000" cy="1066800"/>
            </a:xfrm>
            <a:prstGeom prst="rect">
              <a:avLst/>
            </a:prstGeom>
            <a:noFill/>
            <a:ln w="1270">
              <a:solidFill>
                <a:schemeClr val="tx1">
                  <a:alpha val="99000"/>
                </a:schemeClr>
              </a:solidFill>
              <a:miter lim="800000"/>
              <a:headEnd/>
              <a:tailEnd/>
            </a:ln>
            <a:effectLst/>
          </p:spPr>
        </p:pic>
        <p:sp>
          <p:nvSpPr>
            <p:cNvPr id="54" name="TextBox 53"/>
            <p:cNvSpPr txBox="1"/>
            <p:nvPr/>
          </p:nvSpPr>
          <p:spPr>
            <a:xfrm>
              <a:off x="1752600" y="6248400"/>
              <a:ext cx="7162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cs typeface="B Nazanin" pitchFamily="2" charset="-78"/>
                </a:rPr>
                <a:t>محراب نوروزی طلب، کورش مشگی: چالشهای یادگیری ماشین برای شبیه سازی دو بعدی فوتبال</a:t>
              </a:r>
              <a:endParaRPr lang="en-US" dirty="0">
                <a:cs typeface="B Nazanin" pitchFamily="2" charset="-78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0" y="3810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B Nazanin" pitchFamily="2" charset="-78"/>
              </a:rPr>
              <a:t>تماس با ما</a:t>
            </a:r>
          </a:p>
        </p:txBody>
      </p:sp>
      <p:sp>
        <p:nvSpPr>
          <p:cNvPr id="58" name="Content Placeholder 5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3"/>
              </a:buBlip>
            </a:pPr>
            <a:r>
              <a:rPr lang="en-US" dirty="0" smtClean="0">
                <a:hlinkClick r:id="rId4"/>
              </a:rPr>
              <a:t>Mehrab.nt@gmail.com</a:t>
            </a:r>
            <a:endParaRPr lang="en-US" dirty="0" smtClean="0"/>
          </a:p>
          <a:p>
            <a:pPr>
              <a:buBlip>
                <a:blip r:embed="rId3"/>
              </a:buBlip>
            </a:pPr>
            <a:r>
              <a:rPr lang="en-US" dirty="0" smtClean="0">
                <a:hlinkClick r:id="rId5"/>
              </a:rPr>
              <a:t>KouroshMeshgi@gmail.com</a:t>
            </a:r>
            <a:endParaRPr lang="en-US" dirty="0" smtClean="0"/>
          </a:p>
          <a:p>
            <a:pPr>
              <a:buBlip>
                <a:blip r:embed="rId3"/>
              </a:buBlip>
            </a:pPr>
            <a:endParaRPr lang="en-US" dirty="0"/>
          </a:p>
          <a:p>
            <a:pPr>
              <a:buBlip>
                <a:blip r:embed="rId3"/>
              </a:buBlip>
            </a:pPr>
            <a:r>
              <a:rPr lang="en-US" dirty="0" smtClean="0">
                <a:hlinkClick r:id="rId6"/>
              </a:rPr>
              <a:t>http://ceit.aut.ac.ir/~meshgi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a-IR" sz="8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با سپاس</a:t>
            </a:r>
            <a:endParaRPr lang="en-US" sz="8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>
            <a:normAutofit/>
          </a:bodyPr>
          <a:lstStyle/>
          <a:p>
            <a:r>
              <a:rPr lang="en-US" sz="40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Nemesis 2D Team</a:t>
            </a:r>
            <a:endParaRPr lang="en-US" sz="4000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5562600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B Nazanin" pitchFamily="2" charset="-78"/>
              </a:rPr>
              <a:t>محراب نوروزی طلب</a:t>
            </a:r>
          </a:p>
          <a:p>
            <a:pPr algn="r" rtl="1"/>
            <a:r>
              <a:rPr lang="fa-IR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B Nazanin" pitchFamily="2" charset="-78"/>
              </a:rPr>
              <a:t>کورش مشگی</a:t>
            </a:r>
          </a:p>
          <a:p>
            <a:pPr algn="r" rtl="1"/>
            <a:endParaRPr lang="fa-IR" dirty="0" smtClean="0">
              <a:solidFill>
                <a:schemeClr val="accent3">
                  <a:lumMod val="60000"/>
                  <a:lumOff val="40000"/>
                </a:schemeClr>
              </a:solidFill>
              <a:cs typeface="B Nazanin" pitchFamily="2" charset="-78"/>
            </a:endParaRPr>
          </a:p>
          <a:p>
            <a:pPr algn="r" rtl="1"/>
            <a:r>
              <a:rPr lang="fa-IR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B Nazanin" pitchFamily="2" charset="-78"/>
              </a:rPr>
              <a:t>زمستان 88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cs typeface="B Nazanin" pitchFamily="2" charset="-78"/>
            </a:endParaRPr>
          </a:p>
        </p:txBody>
      </p:sp>
      <p:pic>
        <p:nvPicPr>
          <p:cNvPr id="6" name="Picture 5" descr="soccer-bal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5181600"/>
            <a:ext cx="1295400" cy="1303111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1828800"/>
          <a:ext cx="7772400" cy="3108960"/>
        </p:xfrm>
        <a:graphic>
          <a:graphicData uri="http://schemas.openxmlformats.org/drawingml/2006/table">
            <a:tbl>
              <a:tblPr firstRow="1" firstCol="1" bandRow="1">
                <a:tableStyleId>{306799F8-075E-4A3A-A7F6-7FBC6576F1A4}</a:tableStyleId>
              </a:tblPr>
              <a:tblGrid>
                <a:gridCol w="2590800"/>
                <a:gridCol w="2590800"/>
                <a:gridCol w="2590800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cs typeface="B Nazanin" pitchFamily="2" charset="-78"/>
                        </a:rPr>
                        <a:t>وضعیت</a:t>
                      </a:r>
                      <a:endParaRPr lang="en-US" sz="28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cs typeface="B Nazanin" pitchFamily="2" charset="-78"/>
                        </a:rPr>
                        <a:t>شطرنج</a:t>
                      </a:r>
                      <a:endParaRPr lang="en-US" sz="28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cs typeface="B Nazanin" pitchFamily="2" charset="-78"/>
                        </a:rPr>
                        <a:t>فوتبال</a:t>
                      </a:r>
                      <a:endParaRPr lang="en-US" sz="2800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cs typeface="B Nazanin" pitchFamily="2" charset="-78"/>
                        </a:rPr>
                        <a:t>محیط</a:t>
                      </a:r>
                      <a:endParaRPr lang="en-US" sz="28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cs typeface="B Nazanin" pitchFamily="2" charset="-78"/>
                        </a:rPr>
                        <a:t>ایستا</a:t>
                      </a:r>
                      <a:endParaRPr lang="en-US" sz="28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cs typeface="B Nazanin" pitchFamily="2" charset="-78"/>
                        </a:rPr>
                        <a:t>پویا</a:t>
                      </a:r>
                      <a:endParaRPr lang="en-US" sz="2800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cs typeface="B Nazanin" pitchFamily="2" charset="-78"/>
                        </a:rPr>
                        <a:t>تغییر حالت</a:t>
                      </a:r>
                      <a:endParaRPr lang="en-US" sz="28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cs typeface="B Nazanin" pitchFamily="2" charset="-78"/>
                        </a:rPr>
                        <a:t>نوبتی</a:t>
                      </a:r>
                      <a:endParaRPr lang="en-US" sz="28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cs typeface="B Nazanin" pitchFamily="2" charset="-78"/>
                        </a:rPr>
                        <a:t>بلادرنگ</a:t>
                      </a:r>
                      <a:endParaRPr lang="en-US" sz="2800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cs typeface="B Nazanin" pitchFamily="2" charset="-78"/>
                        </a:rPr>
                        <a:t>دسترسی اطلاعات</a:t>
                      </a:r>
                      <a:endParaRPr lang="en-US" sz="28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cs typeface="B Nazanin" pitchFamily="2" charset="-78"/>
                        </a:rPr>
                        <a:t>کامل</a:t>
                      </a:r>
                      <a:endParaRPr lang="en-US" sz="28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cs typeface="B Nazanin" pitchFamily="2" charset="-78"/>
                        </a:rPr>
                        <a:t>غیر کامل</a:t>
                      </a:r>
                      <a:endParaRPr lang="en-US" sz="2800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cs typeface="B Nazanin" pitchFamily="2" charset="-78"/>
                        </a:rPr>
                        <a:t>اطلاعات سنسورها</a:t>
                      </a:r>
                      <a:endParaRPr lang="en-US" sz="28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cs typeface="B Nazanin" pitchFamily="2" charset="-78"/>
                        </a:rPr>
                        <a:t>نمادین</a:t>
                      </a:r>
                      <a:endParaRPr lang="en-US" sz="28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cs typeface="B Nazanin" pitchFamily="2" charset="-78"/>
                        </a:rPr>
                        <a:t>غیر نمادین</a:t>
                      </a:r>
                      <a:endParaRPr lang="en-US" sz="2800" dirty="0">
                        <a:cs typeface="B Nazanin" pitchFamily="2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cs typeface="B Nazanin" pitchFamily="2" charset="-78"/>
                        </a:rPr>
                        <a:t>کنترل</a:t>
                      </a:r>
                      <a:endParaRPr lang="en-US" sz="28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cs typeface="B Nazanin" pitchFamily="2" charset="-78"/>
                        </a:rPr>
                        <a:t>مرکزی</a:t>
                      </a:r>
                      <a:endParaRPr lang="en-US" sz="28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dirty="0" smtClean="0">
                          <a:cs typeface="B Nazanin" pitchFamily="2" charset="-78"/>
                        </a:rPr>
                        <a:t>توزیع شده</a:t>
                      </a:r>
                      <a:endParaRPr lang="en-US" sz="2800" dirty="0">
                        <a:cs typeface="B Nazanin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0" y="5791200"/>
            <a:ext cx="9144000" cy="1066800"/>
            <a:chOff x="0" y="5791200"/>
            <a:chExt cx="9144000" cy="10668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5791200"/>
              <a:ext cx="9144000" cy="1066800"/>
            </a:xfrm>
            <a:prstGeom prst="rect">
              <a:avLst/>
            </a:prstGeom>
            <a:noFill/>
            <a:ln w="1270">
              <a:solidFill>
                <a:schemeClr val="tx1">
                  <a:alpha val="99000"/>
                </a:schemeClr>
              </a:solidFill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1524000" y="6248400"/>
              <a:ext cx="7391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cs typeface="B Nazanin" pitchFamily="2" charset="-78"/>
                </a:rPr>
                <a:t>محراب نوروزی طلب، کورش مشگی: چالشهای یادگیری ماشین برای شبیه سازی دو بعدی فوتبال</a:t>
              </a:r>
              <a:endParaRPr lang="en-US" dirty="0">
                <a:cs typeface="B Nazanin" pitchFamily="2" charset="-78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0" y="3810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B Nazanin" pitchFamily="2" charset="-78"/>
              </a:rPr>
              <a:t>چرا فوتبال؟!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3810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B Nazanin" pitchFamily="2" charset="-78"/>
              </a:rPr>
              <a:t>شبیه سازی دو بعدی فوتبال</a:t>
            </a:r>
          </a:p>
        </p:txBody>
      </p:sp>
      <p:sp>
        <p:nvSpPr>
          <p:cNvPr id="2049" name="AutoShape 1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1" name="AutoShape 3" descr="g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3" name="AutoShape 5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g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5" name="AutoShape 7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7" name="AutoShape 9" descr="g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" name="AutoShape 10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9" name="AutoShape 11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0" name="AutoShape 12" descr="g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1" name="AutoShape 13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2" name="AutoShape 14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3" name="AutoShape 15" descr="g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4" name="AutoShape 16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5" name="AutoShape 17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6" name="AutoShape 18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7" name="AutoShape 19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8" name="AutoShape 20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9" name="AutoShape 21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0" name="AutoShape 22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1" name="AutoShape 23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2" name="AutoShape 24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3" name="AutoShape 25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4" name="AutoShape 26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5" name="AutoShape 27" descr="web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6" name="AutoShape 28" descr="ml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7" name="AutoShape 29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8" name="AutoShape 30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9" name="AutoShape 31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0" name="AutoShape 32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1" name="AutoShape 33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2" name="AutoShape 34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3" name="AutoShape 35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4" name="AutoShape 36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5" name="AutoShape 37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6" name="AutoShape 38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7" name="AutoShape 39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8" name="AutoShape 40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9" name="AutoShape 41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0" name="AutoShape 42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1" name="AutoShape 43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2" name="AutoShape 44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3" name="AutoShape 45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4114800" y="1295400"/>
            <a:ext cx="4800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buBlip>
                <a:blip r:embed="rId3"/>
              </a:buBlip>
            </a:pPr>
            <a:r>
              <a:rPr lang="fa-IR" dirty="0" smtClean="0">
                <a:cs typeface="B Nazanin" pitchFamily="2" charset="-78"/>
              </a:rPr>
              <a:t>این لیگ یکی از قدیمی ترین قسمت های ربوکاپ است که برای افزایش سرعت پیشرفت های در زمینه هوش مصنوعی برگزار می شود.</a:t>
            </a:r>
          </a:p>
          <a:p>
            <a:pPr algn="just" rtl="1">
              <a:lnSpc>
                <a:spcPct val="150000"/>
              </a:lnSpc>
              <a:buBlip>
                <a:blip r:embed="rId3"/>
              </a:buBlip>
            </a:pPr>
            <a:r>
              <a:rPr lang="fa-IR" dirty="0" smtClean="0">
                <a:cs typeface="B Nazanin" pitchFamily="2" charset="-78"/>
              </a:rPr>
              <a:t>شبیه سازی فوتبال بستر مناسبی برای آزمایش و مقایسه روش های مختلف هوش مصنوعی در محیطی پویا است.</a:t>
            </a:r>
          </a:p>
          <a:p>
            <a:pPr algn="just" rtl="1">
              <a:lnSpc>
                <a:spcPct val="150000"/>
              </a:lnSpc>
              <a:buBlip>
                <a:blip r:embed="rId3"/>
              </a:buBlip>
            </a:pPr>
            <a:r>
              <a:rPr lang="fa-IR" dirty="0" smtClean="0">
                <a:cs typeface="B Nazanin" pitchFamily="2" charset="-78"/>
              </a:rPr>
              <a:t>در این لیگ هر تیم از 11 بازیکن و یک مربی تشکیل شده است که در یک زمین مجازی و در کامپیوتر با یکدیگر به رقابت می پردازند.</a:t>
            </a:r>
          </a:p>
          <a:p>
            <a:pPr algn="just" rtl="1">
              <a:lnSpc>
                <a:spcPct val="150000"/>
              </a:lnSpc>
              <a:buBlip>
                <a:blip r:embed="rId3"/>
              </a:buBlip>
            </a:pPr>
            <a:r>
              <a:rPr lang="fa-IR" dirty="0" smtClean="0">
                <a:cs typeface="B Nazanin" pitchFamily="2" charset="-78"/>
              </a:rPr>
              <a:t>سیستم شبیه سازی از سرور، مانیتور و عامل های هوشمند تشکیل می شود.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752600"/>
            <a:ext cx="377332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6" name="Group 55"/>
          <p:cNvGrpSpPr/>
          <p:nvPr/>
        </p:nvGrpSpPr>
        <p:grpSpPr>
          <a:xfrm>
            <a:off x="0" y="5791200"/>
            <a:ext cx="9144000" cy="1066800"/>
            <a:chOff x="0" y="5791200"/>
            <a:chExt cx="9144000" cy="10668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5791200"/>
              <a:ext cx="9144000" cy="1066800"/>
            </a:xfrm>
            <a:prstGeom prst="rect">
              <a:avLst/>
            </a:prstGeom>
            <a:noFill/>
            <a:ln w="1270">
              <a:solidFill>
                <a:schemeClr val="tx1">
                  <a:alpha val="99000"/>
                </a:schemeClr>
              </a:solidFill>
              <a:miter lim="800000"/>
              <a:headEnd/>
              <a:tailEnd/>
            </a:ln>
            <a:effectLst/>
          </p:spPr>
        </p:pic>
        <p:sp>
          <p:nvSpPr>
            <p:cNvPr id="55" name="TextBox 54"/>
            <p:cNvSpPr txBox="1"/>
            <p:nvPr/>
          </p:nvSpPr>
          <p:spPr>
            <a:xfrm>
              <a:off x="1905000" y="6248400"/>
              <a:ext cx="7010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cs typeface="B Nazanin" pitchFamily="2" charset="-78"/>
                </a:rPr>
                <a:t>محراب نوروزی طلب، کورش مشگی: چالشهای یادگیری ماشین برای شبیه سازی دو بعدی فوتبال</a:t>
              </a:r>
              <a:endParaRPr lang="en-US" dirty="0">
                <a:cs typeface="B Nazanin" pitchFamily="2" charset="-78"/>
              </a:endParaRPr>
            </a:p>
          </p:txBody>
        </p:sp>
      </p:grp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1" name="AutoShape 3" descr="g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3" name="AutoShape 5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g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5" name="AutoShape 7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7" name="AutoShape 9" descr="g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" name="AutoShape 10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9" name="AutoShape 11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0" name="AutoShape 12" descr="g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1" name="AutoShape 13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2" name="AutoShape 14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3" name="AutoShape 15" descr="g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4" name="AutoShape 16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5" name="AutoShape 17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6" name="AutoShape 18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7" name="AutoShape 19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8" name="AutoShape 20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9" name="AutoShape 21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0" name="AutoShape 22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1" name="AutoShape 23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2" name="AutoShape 24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3" name="AutoShape 25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4" name="AutoShape 26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5" name="AutoShape 27" descr="web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6" name="AutoShape 28" descr="ml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7" name="AutoShape 29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8" name="AutoShape 30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9" name="AutoShape 31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0" name="AutoShape 32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1" name="AutoShape 33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2" name="AutoShape 34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3" name="AutoShape 35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4" name="AutoShape 36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5" name="AutoShape 37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6" name="AutoShape 38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7" name="AutoShape 39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8" name="AutoShape 40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9" name="AutoShape 41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0" name="AutoShape 42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1" name="AutoShape 43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2" name="AutoShape 44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3" name="AutoShape 45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228600" y="1371600"/>
            <a:ext cx="838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Kick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power angle</a:t>
            </a:r>
          </a:p>
          <a:p>
            <a:pPr>
              <a:buBlip>
                <a:blip r:embed="rId2"/>
              </a:buBlip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Dash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power</a:t>
            </a:r>
          </a:p>
          <a:p>
            <a:pPr>
              <a:buBlip>
                <a:blip r:embed="rId2"/>
              </a:buBlip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Turn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angle</a:t>
            </a:r>
          </a:p>
          <a:p>
            <a:pPr>
              <a:buBlip>
                <a:blip r:embed="rId2"/>
              </a:buBlip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Turn_neck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angle</a:t>
            </a:r>
          </a:p>
          <a:p>
            <a:pPr>
              <a:buBlip>
                <a:blip r:embed="rId2"/>
              </a:buBlip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Tackle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power</a:t>
            </a:r>
          </a:p>
          <a:p>
            <a:pPr>
              <a:buBlip>
                <a:blip r:embed="rId2"/>
              </a:buBlip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Change_view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mode quality</a:t>
            </a:r>
          </a:p>
          <a:p>
            <a:pPr>
              <a:buBlip>
                <a:blip r:embed="rId2"/>
              </a:buBlip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Say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string</a:t>
            </a:r>
          </a:p>
          <a:p>
            <a:pPr>
              <a:buBlip>
                <a:blip r:embed="rId2"/>
              </a:buBlip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Attention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uninum</a:t>
            </a: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Point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uninum</a:t>
            </a: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Catch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0" y="3810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B Nazanin" pitchFamily="2" charset="-78"/>
              </a:rPr>
              <a:t>اعمال ممکن برای یک بازیکن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0" y="5791200"/>
            <a:ext cx="9144000" cy="1066800"/>
            <a:chOff x="0" y="5791200"/>
            <a:chExt cx="9144000" cy="1066800"/>
          </a:xfrm>
        </p:grpSpPr>
        <p:pic>
          <p:nvPicPr>
            <p:cNvPr id="6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5791200"/>
              <a:ext cx="9144000" cy="1066800"/>
            </a:xfrm>
            <a:prstGeom prst="rect">
              <a:avLst/>
            </a:prstGeom>
            <a:noFill/>
            <a:ln w="1270">
              <a:solidFill>
                <a:schemeClr val="tx1">
                  <a:alpha val="99000"/>
                </a:schemeClr>
              </a:solidFill>
              <a:miter lim="800000"/>
              <a:headEnd/>
              <a:tailEnd/>
            </a:ln>
            <a:effectLst/>
          </p:spPr>
        </p:pic>
        <p:sp>
          <p:nvSpPr>
            <p:cNvPr id="67" name="TextBox 66"/>
            <p:cNvSpPr txBox="1"/>
            <p:nvPr/>
          </p:nvSpPr>
          <p:spPr>
            <a:xfrm>
              <a:off x="1981200" y="6248400"/>
              <a:ext cx="6934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cs typeface="B Nazanin" pitchFamily="2" charset="-78"/>
                </a:rPr>
                <a:t>محراب نوروزی طلب، کورش مشگی: چالشهای یادگیری ماشین برای شبیه سازی دو بعدی فوتبال</a:t>
              </a:r>
              <a:endParaRPr lang="en-US" dirty="0">
                <a:cs typeface="B Nazanin" pitchFamily="2" charset="-78"/>
              </a:endParaRPr>
            </a:p>
          </p:txBody>
        </p:sp>
      </p:grp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1" name="AutoShape 3" descr="g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3" name="AutoShape 5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g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5" name="AutoShape 7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7" name="AutoShape 9" descr="g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" name="AutoShape 10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9" name="AutoShape 11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0" name="AutoShape 12" descr="g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1" name="AutoShape 13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2" name="AutoShape 14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3" name="AutoShape 15" descr="g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4" name="AutoShape 16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5" name="AutoShape 17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6" name="AutoShape 18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7" name="AutoShape 19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8" name="AutoShape 20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9" name="AutoShape 21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0" name="AutoShape 22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1" name="AutoShape 23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2" name="AutoShape 24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3" name="AutoShape 25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4" name="AutoShape 26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5" name="AutoShape 27" descr="web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6" name="AutoShape 28" descr="ml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7" name="AutoShape 29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8" name="AutoShape 30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9" name="AutoShape 31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0" name="AutoShape 32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1" name="AutoShape 33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2" name="AutoShape 34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3" name="AutoShape 35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4" name="AutoShape 36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5" name="AutoShape 37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6" name="AutoShape 38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7" name="AutoShape 39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8" name="AutoShape 40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9" name="AutoShape 41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0" name="AutoShape 42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1" name="AutoShape 43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2" name="AutoShape 44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3" name="AutoShape 45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0" y="5791200"/>
            <a:ext cx="9144000" cy="1066800"/>
            <a:chOff x="0" y="5791200"/>
            <a:chExt cx="9144000" cy="1066800"/>
          </a:xfrm>
        </p:grpSpPr>
        <p:pic>
          <p:nvPicPr>
            <p:cNvPr id="5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5791200"/>
              <a:ext cx="9144000" cy="1066800"/>
            </a:xfrm>
            <a:prstGeom prst="rect">
              <a:avLst/>
            </a:prstGeom>
            <a:noFill/>
            <a:ln w="1270">
              <a:solidFill>
                <a:schemeClr val="tx1">
                  <a:alpha val="99000"/>
                </a:schemeClr>
              </a:solidFill>
              <a:miter lim="800000"/>
              <a:headEnd/>
              <a:tailEnd/>
            </a:ln>
            <a:effectLst/>
          </p:spPr>
        </p:pic>
        <p:sp>
          <p:nvSpPr>
            <p:cNvPr id="59" name="TextBox 58"/>
            <p:cNvSpPr txBox="1"/>
            <p:nvPr/>
          </p:nvSpPr>
          <p:spPr>
            <a:xfrm>
              <a:off x="1524000" y="6248400"/>
              <a:ext cx="7391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cs typeface="B Nazanin" pitchFamily="2" charset="-78"/>
                </a:rPr>
                <a:t>محراب نوروزی طلب، کورش مشگی: چالشهای یادگیری ماشین برای شبیه سازی دو بعدی فوتبال</a:t>
              </a:r>
              <a:endParaRPr lang="en-US" dirty="0">
                <a:cs typeface="B Nazanin" pitchFamily="2" charset="-78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0" y="3810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B Nazanin" pitchFamily="2" charset="-78"/>
              </a:rPr>
              <a:t>مهارتهای سطح بالای بازیکنان</a:t>
            </a:r>
          </a:p>
        </p:txBody>
      </p:sp>
      <p:graphicFrame>
        <p:nvGraphicFramePr>
          <p:cNvPr id="62" name="Diagram 61"/>
          <p:cNvGraphicFramePr/>
          <p:nvPr/>
        </p:nvGraphicFramePr>
        <p:xfrm>
          <a:off x="1524000" y="1219200"/>
          <a:ext cx="60960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1" name="AutoShape 3" descr="g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3" name="AutoShape 5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g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5" name="AutoShape 7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7" name="AutoShape 9" descr="g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" name="AutoShape 10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9" name="AutoShape 11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0" name="AutoShape 12" descr="g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1" name="AutoShape 13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2" name="AutoShape 14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3" name="AutoShape 15" descr="g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4" name="AutoShape 16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5" name="AutoShape 17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6" name="AutoShape 18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7" name="AutoShape 19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8" name="AutoShape 20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9" name="AutoShape 21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0" name="AutoShape 22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1" name="AutoShape 23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2" name="AutoShape 24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3" name="AutoShape 25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4" name="AutoShape 26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5" name="AutoShape 27" descr="web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6" name="AutoShape 28" descr="ml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7" name="AutoShape 29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8" name="AutoShape 30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9" name="AutoShape 31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0" name="AutoShape 32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1" name="AutoShape 33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2" name="AutoShape 34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3" name="AutoShape 35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4" name="AutoShape 36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5" name="AutoShape 37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6" name="AutoShape 38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7" name="AutoShape 39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8" name="AutoShape 40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9" name="AutoShape 41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0" name="AutoShape 42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1" name="AutoShape 43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2" name="AutoShape 44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3" name="AutoShape 45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50"/>
          <p:cNvGrpSpPr/>
          <p:nvPr/>
        </p:nvGrpSpPr>
        <p:grpSpPr>
          <a:xfrm>
            <a:off x="0" y="5791200"/>
            <a:ext cx="9144000" cy="1066800"/>
            <a:chOff x="0" y="5791200"/>
            <a:chExt cx="9144000" cy="1066800"/>
          </a:xfrm>
        </p:grpSpPr>
        <p:pic>
          <p:nvPicPr>
            <p:cNvPr id="52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5791200"/>
              <a:ext cx="9144000" cy="1066800"/>
            </a:xfrm>
            <a:prstGeom prst="rect">
              <a:avLst/>
            </a:prstGeom>
            <a:noFill/>
            <a:ln w="1270">
              <a:solidFill>
                <a:schemeClr val="tx1">
                  <a:alpha val="99000"/>
                </a:schemeClr>
              </a:solidFill>
              <a:miter lim="800000"/>
              <a:headEnd/>
              <a:tailEnd/>
            </a:ln>
            <a:effectLst/>
          </p:spPr>
        </p:pic>
        <p:sp>
          <p:nvSpPr>
            <p:cNvPr id="54" name="TextBox 53"/>
            <p:cNvSpPr txBox="1"/>
            <p:nvPr/>
          </p:nvSpPr>
          <p:spPr>
            <a:xfrm>
              <a:off x="1752600" y="6248400"/>
              <a:ext cx="7162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cs typeface="B Nazanin" pitchFamily="2" charset="-78"/>
                </a:rPr>
                <a:t>محراب نوروزی طلب، کورش مشگی: چالشهای یادگیری ماشین برای شبیه سازی دو بعدی فوتبال</a:t>
              </a:r>
              <a:endParaRPr lang="en-US" dirty="0">
                <a:cs typeface="B Nazanin" pitchFamily="2" charset="-78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0" y="3810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B Nazanin" pitchFamily="2" charset="-78"/>
              </a:rPr>
              <a:t>سایر مسائل</a:t>
            </a:r>
          </a:p>
        </p:txBody>
      </p:sp>
      <p:sp>
        <p:nvSpPr>
          <p:cNvPr id="53" name="Content Placeholder 5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Blip>
                <a:blip r:embed="rId3"/>
              </a:buBlip>
            </a:pPr>
            <a:r>
              <a:rPr lang="fa-IR" dirty="0" smtClean="0">
                <a:cs typeface="B Nazanin" pitchFamily="2" charset="-78"/>
              </a:rPr>
              <a:t>مکان یابی</a:t>
            </a:r>
          </a:p>
          <a:p>
            <a:pPr algn="r" rtl="1">
              <a:buBlip>
                <a:blip r:embed="rId3"/>
              </a:buBlip>
            </a:pPr>
            <a:r>
              <a:rPr lang="fa-IR" dirty="0" smtClean="0">
                <a:cs typeface="B Nazanin" pitchFamily="2" charset="-78"/>
              </a:rPr>
              <a:t>تشخیص استراتژی تیم حریف</a:t>
            </a:r>
          </a:p>
          <a:p>
            <a:pPr algn="r" rtl="1">
              <a:buBlip>
                <a:blip r:embed="rId3"/>
              </a:buBlip>
            </a:pPr>
            <a:r>
              <a:rPr lang="fa-IR" dirty="0" smtClean="0">
                <a:cs typeface="B Nazanin" pitchFamily="2" charset="-78"/>
              </a:rPr>
              <a:t>آفساید گیری</a:t>
            </a:r>
          </a:p>
          <a:p>
            <a:pPr algn="r" rtl="1">
              <a:buBlip>
                <a:blip r:embed="rId3"/>
              </a:buBlip>
            </a:pPr>
            <a:r>
              <a:rPr lang="fa-IR" dirty="0" smtClean="0">
                <a:cs typeface="B Nazanin" pitchFamily="2" charset="-78"/>
              </a:rPr>
              <a:t>طرح ریزی</a:t>
            </a:r>
          </a:p>
          <a:p>
            <a:pPr algn="r" rtl="1">
              <a:buBlip>
                <a:blip r:embed="rId3"/>
              </a:buBlip>
            </a:pPr>
            <a:r>
              <a:rPr lang="fa-IR" dirty="0" smtClean="0">
                <a:cs typeface="B Nazanin" pitchFamily="2" charset="-78"/>
              </a:rPr>
              <a:t>مهارتهای دروازه بان</a:t>
            </a:r>
          </a:p>
          <a:p>
            <a:pPr algn="r" rtl="1">
              <a:buBlip>
                <a:blip r:embed="rId3"/>
              </a:buBlip>
            </a:pPr>
            <a:r>
              <a:rPr lang="fa-IR" dirty="0" smtClean="0">
                <a:cs typeface="B Nazanin" pitchFamily="2" charset="-78"/>
              </a:rPr>
              <a:t>پوشش مناطق مهم با زاویه دید</a:t>
            </a:r>
            <a:r>
              <a:rPr lang="en-US" dirty="0" smtClean="0">
                <a:cs typeface="B Nazanin" pitchFamily="2" charset="-78"/>
              </a:rPr>
              <a:t> </a:t>
            </a:r>
          </a:p>
          <a:p>
            <a:pPr algn="r" rtl="1">
              <a:buBlip>
                <a:blip r:embed="rId3"/>
              </a:buBlip>
            </a:pPr>
            <a:r>
              <a:rPr lang="en-US" dirty="0" smtClean="0">
                <a:cs typeface="B Nazanin" pitchFamily="2" charset="-78"/>
              </a:rPr>
              <a:t>…</a:t>
            </a:r>
            <a:endParaRPr lang="fa-IR" dirty="0" smtClean="0">
              <a:cs typeface="B Nazanin" pitchFamily="2" charset="-78"/>
            </a:endParaRPr>
          </a:p>
          <a:p>
            <a:pPr algn="r" rtl="1">
              <a:buBlip>
                <a:blip r:embed="rId3"/>
              </a:buBlip>
            </a:pPr>
            <a:endParaRPr lang="en-US" dirty="0">
              <a:cs typeface="B Nazanin" pitchFamily="2" charset="-78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1" name="AutoShape 3" descr="g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3" name="AutoShape 5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g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5" name="AutoShape 7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7" name="AutoShape 9" descr="g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" name="AutoShape 10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9" name="AutoShape 11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0" name="AutoShape 12" descr="g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1" name="AutoShape 13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2" name="AutoShape 14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3" name="AutoShape 15" descr="g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4" name="AutoShape 16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5" name="AutoShape 17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6" name="AutoShape 18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7" name="AutoShape 19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8" name="AutoShape 20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9" name="AutoShape 21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0" name="AutoShape 22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1" name="AutoShape 23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2" name="AutoShape 24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3" name="AutoShape 25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4" name="AutoShape 26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5" name="AutoShape 27" descr="web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6" name="AutoShape 28" descr="ml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7" name="AutoShape 29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8" name="AutoShape 30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9" name="AutoShape 31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0" name="AutoShape 32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1" name="AutoShape 33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2" name="AutoShape 34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3" name="AutoShape 35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4" name="AutoShape 36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5" name="AutoShape 37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6" name="AutoShape 38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7" name="AutoShape 39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8" name="AutoShape 40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9" name="AutoShape 41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0" name="AutoShape 42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1" name="AutoShape 43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2" name="AutoShape 44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3" name="AutoShape 45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Oval 35" descr="Solid diamond"/>
          <p:cNvSpPr>
            <a:spLocks noChangeArrowheads="1"/>
          </p:cNvSpPr>
          <p:nvPr/>
        </p:nvSpPr>
        <p:spPr bwMode="auto">
          <a:xfrm>
            <a:off x="3124200" y="1905000"/>
            <a:ext cx="142875" cy="158750"/>
          </a:xfrm>
          <a:prstGeom prst="ellipse">
            <a:avLst/>
          </a:prstGeom>
          <a:pattFill prst="solidDmnd">
            <a:fgClr>
              <a:schemeClr val="tx2"/>
            </a:fgClr>
            <a:bgClr>
              <a:srgbClr val="FFFFFF"/>
            </a:bgClr>
          </a:patt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97" name="Straight Arrow Connector 96"/>
          <p:cNvCxnSpPr/>
          <p:nvPr/>
        </p:nvCxnSpPr>
        <p:spPr>
          <a:xfrm rot="16200000" flipH="1">
            <a:off x="4408089" y="868001"/>
            <a:ext cx="778898" cy="30784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4114800" y="2971800"/>
            <a:ext cx="420687" cy="468312"/>
            <a:chOff x="2207" y="2535"/>
            <a:chExt cx="265" cy="311"/>
          </a:xfrm>
        </p:grpSpPr>
        <p:sp>
          <p:nvSpPr>
            <p:cNvPr id="108" name="Arc 4"/>
            <p:cNvSpPr>
              <a:spLocks/>
            </p:cNvSpPr>
            <p:nvPr/>
          </p:nvSpPr>
          <p:spPr bwMode="auto">
            <a:xfrm rot="4945642" flipV="1">
              <a:off x="2127" y="2632"/>
              <a:ext cx="294" cy="13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 w 43200"/>
                <a:gd name="T1" fmla="*/ 21822 h 21822"/>
                <a:gd name="T2" fmla="*/ 43199 w 43200"/>
                <a:gd name="T3" fmla="*/ 21798 h 21822"/>
                <a:gd name="T4" fmla="*/ 21600 w 43200"/>
                <a:gd name="T5" fmla="*/ 21600 h 21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1822" fill="none" extrusionOk="0">
                  <a:moveTo>
                    <a:pt x="1" y="21821"/>
                  </a:moveTo>
                  <a:cubicBezTo>
                    <a:pt x="0" y="21748"/>
                    <a:pt x="0" y="216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666"/>
                    <a:pt x="43199" y="21732"/>
                    <a:pt x="43199" y="21798"/>
                  </a:cubicBezTo>
                </a:path>
                <a:path w="43200" h="21822" stroke="0" extrusionOk="0">
                  <a:moveTo>
                    <a:pt x="1" y="21821"/>
                  </a:moveTo>
                  <a:cubicBezTo>
                    <a:pt x="0" y="21748"/>
                    <a:pt x="0" y="216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666"/>
                    <a:pt x="43199" y="21732"/>
                    <a:pt x="43199" y="21798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Arc 5"/>
            <p:cNvSpPr>
              <a:spLocks/>
            </p:cNvSpPr>
            <p:nvPr/>
          </p:nvSpPr>
          <p:spPr bwMode="auto">
            <a:xfrm rot="15753168" flipV="1">
              <a:off x="2257" y="2615"/>
              <a:ext cx="294" cy="133"/>
            </a:xfrm>
            <a:custGeom>
              <a:avLst/>
              <a:gdLst>
                <a:gd name="G0" fmla="+- 21599 0 0"/>
                <a:gd name="G1" fmla="+- 21600 0 0"/>
                <a:gd name="G2" fmla="+- 21600 0 0"/>
                <a:gd name="T0" fmla="*/ 0 w 43199"/>
                <a:gd name="T1" fmla="*/ 21417 h 21600"/>
                <a:gd name="T2" fmla="*/ 43199 w 43199"/>
                <a:gd name="T3" fmla="*/ 21600 h 21600"/>
                <a:gd name="T4" fmla="*/ 21599 w 4319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9" h="21600" fill="none" extrusionOk="0">
                  <a:moveTo>
                    <a:pt x="-1" y="21416"/>
                  </a:moveTo>
                  <a:cubicBezTo>
                    <a:pt x="100" y="9559"/>
                    <a:pt x="9741" y="-1"/>
                    <a:pt x="21599" y="0"/>
                  </a:cubicBezTo>
                  <a:cubicBezTo>
                    <a:pt x="33528" y="0"/>
                    <a:pt x="43199" y="9670"/>
                    <a:pt x="43199" y="21600"/>
                  </a:cubicBezTo>
                </a:path>
                <a:path w="43199" h="21600" stroke="0" extrusionOk="0">
                  <a:moveTo>
                    <a:pt x="-1" y="21416"/>
                  </a:moveTo>
                  <a:cubicBezTo>
                    <a:pt x="100" y="9559"/>
                    <a:pt x="9741" y="-1"/>
                    <a:pt x="21599" y="0"/>
                  </a:cubicBezTo>
                  <a:cubicBezTo>
                    <a:pt x="33528" y="0"/>
                    <a:pt x="43199" y="9670"/>
                    <a:pt x="43199" y="21600"/>
                  </a:cubicBezTo>
                  <a:lnTo>
                    <a:pt x="21599" y="2160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Line 6"/>
            <p:cNvSpPr>
              <a:spLocks noChangeShapeType="1"/>
            </p:cNvSpPr>
            <p:nvPr/>
          </p:nvSpPr>
          <p:spPr bwMode="auto">
            <a:xfrm flipV="1">
              <a:off x="2340" y="2640"/>
              <a:ext cx="13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0" y="5791200"/>
            <a:ext cx="9144000" cy="1066800"/>
            <a:chOff x="0" y="5791200"/>
            <a:chExt cx="9144000" cy="1066800"/>
          </a:xfrm>
        </p:grpSpPr>
        <p:pic>
          <p:nvPicPr>
            <p:cNvPr id="5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5791200"/>
              <a:ext cx="9144000" cy="1066800"/>
            </a:xfrm>
            <a:prstGeom prst="rect">
              <a:avLst/>
            </a:prstGeom>
            <a:noFill/>
            <a:ln w="1270">
              <a:solidFill>
                <a:schemeClr val="tx1">
                  <a:alpha val="99000"/>
                </a:schemeClr>
              </a:solidFill>
              <a:miter lim="800000"/>
              <a:headEnd/>
              <a:tailEnd/>
            </a:ln>
            <a:effectLst/>
          </p:spPr>
        </p:pic>
        <p:sp>
          <p:nvSpPr>
            <p:cNvPr id="59" name="TextBox 58"/>
            <p:cNvSpPr txBox="1"/>
            <p:nvPr/>
          </p:nvSpPr>
          <p:spPr>
            <a:xfrm>
              <a:off x="1752600" y="6248400"/>
              <a:ext cx="7162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cs typeface="B Nazanin" pitchFamily="2" charset="-78"/>
                </a:rPr>
                <a:t>محراب نوروزی طلب، کورش مشگی: چالشهای یادگیری ماشین برای شبیه سازی دو بعدی فوتبال</a:t>
              </a:r>
              <a:endParaRPr lang="en-US" dirty="0">
                <a:cs typeface="B Nazanin" pitchFamily="2" charset="-78"/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0" y="3810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B Nazanin" pitchFamily="2" charset="-78"/>
              </a:rPr>
              <a:t>دریافت توپ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1" name="AutoShape 3" descr="g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3" name="AutoShape 5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g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5" name="AutoShape 7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7" name="AutoShape 9" descr="g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" name="AutoShape 10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9" name="AutoShape 11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0" name="AutoShape 12" descr="g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1" name="AutoShape 13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2" name="AutoShape 14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3" name="AutoShape 15" descr="g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4" name="AutoShape 16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5" name="AutoShape 17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6" name="AutoShape 18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7" name="AutoShape 19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8" name="AutoShape 20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9" name="AutoShape 21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0" name="AutoShape 22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1" name="AutoShape 23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2" name="AutoShape 24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3" name="AutoShape 25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4" name="AutoShape 26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5" name="AutoShape 27" descr="web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6" name="AutoShape 28" descr="ml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7" name="AutoShape 29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8" name="AutoShape 30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79" name="AutoShape 31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0" name="AutoShape 32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1" name="AutoShape 33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2" name="AutoShape 34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3" name="AutoShape 35" descr="http://www.robocup.org/images/maillist.gif"/>
          <p:cNvSpPr>
            <a:spLocks noChangeAspect="1" noChangeArrowheads="1"/>
          </p:cNvSpPr>
          <p:nvPr/>
        </p:nvSpPr>
        <p:spPr bwMode="auto">
          <a:xfrm>
            <a:off x="0" y="0"/>
            <a:ext cx="171450" cy="171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4" name="AutoShape 36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5" name="AutoShape 37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6" name="AutoShape 38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7" name="AutoShape 39" descr="http://www.robocup.org/images/home1.gif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8" name="AutoShape 40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89" name="AutoShape 41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0" name="AutoShape 42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1" name="AutoShape 43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2" name="AutoShape 44" descr="_"/>
          <p:cNvSpPr>
            <a:spLocks noChangeAspect="1" noChangeArrowheads="1"/>
          </p:cNvSpPr>
          <p:nvPr/>
        </p:nvSpPr>
        <p:spPr bwMode="auto">
          <a:xfrm>
            <a:off x="0" y="0"/>
            <a:ext cx="76200" cy="8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93" name="AutoShape 45" descr="h"/>
          <p:cNvSpPr>
            <a:spLocks noChangeAspect="1" noChangeArrowheads="1"/>
          </p:cNvSpPr>
          <p:nvPr/>
        </p:nvSpPr>
        <p:spPr bwMode="auto">
          <a:xfrm>
            <a:off x="0" y="0"/>
            <a:ext cx="133350" cy="13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2243138" y="3040063"/>
            <a:ext cx="420687" cy="468312"/>
            <a:chOff x="2207" y="2535"/>
            <a:chExt cx="265" cy="311"/>
          </a:xfrm>
        </p:grpSpPr>
        <p:sp>
          <p:nvSpPr>
            <p:cNvPr id="98" name="Arc 4"/>
            <p:cNvSpPr>
              <a:spLocks/>
            </p:cNvSpPr>
            <p:nvPr/>
          </p:nvSpPr>
          <p:spPr bwMode="auto">
            <a:xfrm rot="4945642" flipV="1">
              <a:off x="2127" y="2632"/>
              <a:ext cx="294" cy="13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 w 43200"/>
                <a:gd name="T1" fmla="*/ 21822 h 21822"/>
                <a:gd name="T2" fmla="*/ 43199 w 43200"/>
                <a:gd name="T3" fmla="*/ 21798 h 21822"/>
                <a:gd name="T4" fmla="*/ 21600 w 43200"/>
                <a:gd name="T5" fmla="*/ 21600 h 21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1822" fill="none" extrusionOk="0">
                  <a:moveTo>
                    <a:pt x="1" y="21821"/>
                  </a:moveTo>
                  <a:cubicBezTo>
                    <a:pt x="0" y="21748"/>
                    <a:pt x="0" y="216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666"/>
                    <a:pt x="43199" y="21732"/>
                    <a:pt x="43199" y="21798"/>
                  </a:cubicBezTo>
                </a:path>
                <a:path w="43200" h="21822" stroke="0" extrusionOk="0">
                  <a:moveTo>
                    <a:pt x="1" y="21821"/>
                  </a:moveTo>
                  <a:cubicBezTo>
                    <a:pt x="0" y="21748"/>
                    <a:pt x="0" y="216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666"/>
                    <a:pt x="43199" y="21732"/>
                    <a:pt x="43199" y="21798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Arc 5"/>
            <p:cNvSpPr>
              <a:spLocks/>
            </p:cNvSpPr>
            <p:nvPr/>
          </p:nvSpPr>
          <p:spPr bwMode="auto">
            <a:xfrm rot="15753168" flipV="1">
              <a:off x="2257" y="2615"/>
              <a:ext cx="294" cy="133"/>
            </a:xfrm>
            <a:custGeom>
              <a:avLst/>
              <a:gdLst>
                <a:gd name="G0" fmla="+- 21599 0 0"/>
                <a:gd name="G1" fmla="+- 21600 0 0"/>
                <a:gd name="G2" fmla="+- 21600 0 0"/>
                <a:gd name="T0" fmla="*/ 0 w 43199"/>
                <a:gd name="T1" fmla="*/ 21417 h 21600"/>
                <a:gd name="T2" fmla="*/ 43199 w 43199"/>
                <a:gd name="T3" fmla="*/ 21600 h 21600"/>
                <a:gd name="T4" fmla="*/ 21599 w 4319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9" h="21600" fill="none" extrusionOk="0">
                  <a:moveTo>
                    <a:pt x="-1" y="21416"/>
                  </a:moveTo>
                  <a:cubicBezTo>
                    <a:pt x="100" y="9559"/>
                    <a:pt x="9741" y="-1"/>
                    <a:pt x="21599" y="0"/>
                  </a:cubicBezTo>
                  <a:cubicBezTo>
                    <a:pt x="33528" y="0"/>
                    <a:pt x="43199" y="9670"/>
                    <a:pt x="43199" y="21600"/>
                  </a:cubicBezTo>
                </a:path>
                <a:path w="43199" h="21600" stroke="0" extrusionOk="0">
                  <a:moveTo>
                    <a:pt x="-1" y="21416"/>
                  </a:moveTo>
                  <a:cubicBezTo>
                    <a:pt x="100" y="9559"/>
                    <a:pt x="9741" y="-1"/>
                    <a:pt x="21599" y="0"/>
                  </a:cubicBezTo>
                  <a:cubicBezTo>
                    <a:pt x="33528" y="0"/>
                    <a:pt x="43199" y="9670"/>
                    <a:pt x="43199" y="21600"/>
                  </a:cubicBezTo>
                  <a:lnTo>
                    <a:pt x="21599" y="2160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6"/>
            <p:cNvSpPr>
              <a:spLocks noChangeShapeType="1"/>
            </p:cNvSpPr>
            <p:nvPr/>
          </p:nvSpPr>
          <p:spPr bwMode="auto">
            <a:xfrm flipV="1">
              <a:off x="2340" y="2640"/>
              <a:ext cx="13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3638550" y="3951288"/>
            <a:ext cx="419100" cy="417512"/>
            <a:chOff x="3838" y="3407"/>
            <a:chExt cx="264" cy="295"/>
          </a:xfrm>
        </p:grpSpPr>
        <p:sp>
          <p:nvSpPr>
            <p:cNvPr id="102" name="Arc 8"/>
            <p:cNvSpPr>
              <a:spLocks/>
            </p:cNvSpPr>
            <p:nvPr/>
          </p:nvSpPr>
          <p:spPr bwMode="auto">
            <a:xfrm rot="16212858" flipV="1">
              <a:off x="3888" y="3488"/>
              <a:ext cx="294" cy="13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 w 43200"/>
                <a:gd name="T1" fmla="*/ 21822 h 21822"/>
                <a:gd name="T2" fmla="*/ 43199 w 43200"/>
                <a:gd name="T3" fmla="*/ 21798 h 21822"/>
                <a:gd name="T4" fmla="*/ 21600 w 43200"/>
                <a:gd name="T5" fmla="*/ 21600 h 21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1822" fill="none" extrusionOk="0">
                  <a:moveTo>
                    <a:pt x="1" y="21821"/>
                  </a:moveTo>
                  <a:cubicBezTo>
                    <a:pt x="0" y="21748"/>
                    <a:pt x="0" y="216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666"/>
                    <a:pt x="43199" y="21732"/>
                    <a:pt x="43199" y="21798"/>
                  </a:cubicBezTo>
                </a:path>
                <a:path w="43200" h="21822" stroke="0" extrusionOk="0">
                  <a:moveTo>
                    <a:pt x="1" y="21821"/>
                  </a:moveTo>
                  <a:cubicBezTo>
                    <a:pt x="0" y="21748"/>
                    <a:pt x="0" y="216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666"/>
                    <a:pt x="43199" y="21732"/>
                    <a:pt x="43199" y="21798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Arc 9"/>
            <p:cNvSpPr>
              <a:spLocks/>
            </p:cNvSpPr>
            <p:nvPr/>
          </p:nvSpPr>
          <p:spPr bwMode="auto">
            <a:xfrm rot="5420385" flipV="1">
              <a:off x="3758" y="3487"/>
              <a:ext cx="294" cy="133"/>
            </a:xfrm>
            <a:custGeom>
              <a:avLst/>
              <a:gdLst>
                <a:gd name="G0" fmla="+- 21599 0 0"/>
                <a:gd name="G1" fmla="+- 21600 0 0"/>
                <a:gd name="G2" fmla="+- 21600 0 0"/>
                <a:gd name="T0" fmla="*/ 0 w 43199"/>
                <a:gd name="T1" fmla="*/ 21417 h 21600"/>
                <a:gd name="T2" fmla="*/ 43199 w 43199"/>
                <a:gd name="T3" fmla="*/ 21600 h 21600"/>
                <a:gd name="T4" fmla="*/ 21599 w 4319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9" h="21600" fill="none" extrusionOk="0">
                  <a:moveTo>
                    <a:pt x="-1" y="21416"/>
                  </a:moveTo>
                  <a:cubicBezTo>
                    <a:pt x="100" y="9559"/>
                    <a:pt x="9741" y="-1"/>
                    <a:pt x="21599" y="0"/>
                  </a:cubicBezTo>
                  <a:cubicBezTo>
                    <a:pt x="33528" y="0"/>
                    <a:pt x="43199" y="9670"/>
                    <a:pt x="43199" y="21600"/>
                  </a:cubicBezTo>
                </a:path>
                <a:path w="43199" h="21600" stroke="0" extrusionOk="0">
                  <a:moveTo>
                    <a:pt x="-1" y="21416"/>
                  </a:moveTo>
                  <a:cubicBezTo>
                    <a:pt x="100" y="9559"/>
                    <a:pt x="9741" y="-1"/>
                    <a:pt x="21599" y="0"/>
                  </a:cubicBezTo>
                  <a:cubicBezTo>
                    <a:pt x="33528" y="0"/>
                    <a:pt x="43199" y="9670"/>
                    <a:pt x="43199" y="21600"/>
                  </a:cubicBezTo>
                  <a:lnTo>
                    <a:pt x="21599" y="216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Line 10"/>
            <p:cNvSpPr>
              <a:spLocks noChangeShapeType="1"/>
            </p:cNvSpPr>
            <p:nvPr/>
          </p:nvSpPr>
          <p:spPr bwMode="auto">
            <a:xfrm flipV="1">
              <a:off x="3840" y="3558"/>
              <a:ext cx="132" cy="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5" name="Oval 11" descr="Newsprint"/>
          <p:cNvSpPr>
            <a:spLocks noChangeArrowheads="1"/>
          </p:cNvSpPr>
          <p:nvPr/>
        </p:nvSpPr>
        <p:spPr bwMode="auto">
          <a:xfrm>
            <a:off x="1854200" y="2603500"/>
            <a:ext cx="1231900" cy="1295400"/>
          </a:xfrm>
          <a:prstGeom prst="ellips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" name="Oval 12" descr="Newsprint"/>
          <p:cNvSpPr>
            <a:spLocks noChangeArrowheads="1"/>
          </p:cNvSpPr>
          <p:nvPr/>
        </p:nvSpPr>
        <p:spPr bwMode="auto">
          <a:xfrm>
            <a:off x="1282700" y="2044700"/>
            <a:ext cx="2387600" cy="2438400"/>
          </a:xfrm>
          <a:prstGeom prst="ellips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" name="Oval 13" descr="Newsprint"/>
          <p:cNvSpPr>
            <a:spLocks noChangeArrowheads="1"/>
          </p:cNvSpPr>
          <p:nvPr/>
        </p:nvSpPr>
        <p:spPr bwMode="auto">
          <a:xfrm>
            <a:off x="660400" y="1371600"/>
            <a:ext cx="3695700" cy="3784600"/>
          </a:xfrm>
          <a:prstGeom prst="ellips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14"/>
          <p:cNvGrpSpPr>
            <a:grpSpLocks/>
          </p:cNvGrpSpPr>
          <p:nvPr/>
        </p:nvGrpSpPr>
        <p:grpSpPr bwMode="auto">
          <a:xfrm rot="5658480">
            <a:off x="6053138" y="2887662"/>
            <a:ext cx="420688" cy="468313"/>
            <a:chOff x="2207" y="2535"/>
            <a:chExt cx="265" cy="311"/>
          </a:xfrm>
        </p:grpSpPr>
        <p:sp>
          <p:nvSpPr>
            <p:cNvPr id="109" name="Arc 15"/>
            <p:cNvSpPr>
              <a:spLocks/>
            </p:cNvSpPr>
            <p:nvPr/>
          </p:nvSpPr>
          <p:spPr bwMode="auto">
            <a:xfrm rot="4945642" flipV="1">
              <a:off x="2127" y="2632"/>
              <a:ext cx="294" cy="13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 w 43200"/>
                <a:gd name="T1" fmla="*/ 21822 h 21822"/>
                <a:gd name="T2" fmla="*/ 43199 w 43200"/>
                <a:gd name="T3" fmla="*/ 21798 h 21822"/>
                <a:gd name="T4" fmla="*/ 21600 w 43200"/>
                <a:gd name="T5" fmla="*/ 21600 h 21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1822" fill="none" extrusionOk="0">
                  <a:moveTo>
                    <a:pt x="1" y="21821"/>
                  </a:moveTo>
                  <a:cubicBezTo>
                    <a:pt x="0" y="21748"/>
                    <a:pt x="0" y="216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666"/>
                    <a:pt x="43199" y="21732"/>
                    <a:pt x="43199" y="21798"/>
                  </a:cubicBezTo>
                </a:path>
                <a:path w="43200" h="21822" stroke="0" extrusionOk="0">
                  <a:moveTo>
                    <a:pt x="1" y="21821"/>
                  </a:moveTo>
                  <a:cubicBezTo>
                    <a:pt x="0" y="21748"/>
                    <a:pt x="0" y="216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666"/>
                    <a:pt x="43199" y="21732"/>
                    <a:pt x="43199" y="21798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Arc 16"/>
            <p:cNvSpPr>
              <a:spLocks/>
            </p:cNvSpPr>
            <p:nvPr/>
          </p:nvSpPr>
          <p:spPr bwMode="auto">
            <a:xfrm rot="15753168" flipV="1">
              <a:off x="2257" y="2615"/>
              <a:ext cx="294" cy="133"/>
            </a:xfrm>
            <a:custGeom>
              <a:avLst/>
              <a:gdLst>
                <a:gd name="G0" fmla="+- 21599 0 0"/>
                <a:gd name="G1" fmla="+- 21600 0 0"/>
                <a:gd name="G2" fmla="+- 21600 0 0"/>
                <a:gd name="T0" fmla="*/ 0 w 43199"/>
                <a:gd name="T1" fmla="*/ 21417 h 21600"/>
                <a:gd name="T2" fmla="*/ 43199 w 43199"/>
                <a:gd name="T3" fmla="*/ 21600 h 21600"/>
                <a:gd name="T4" fmla="*/ 21599 w 4319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9" h="21600" fill="none" extrusionOk="0">
                  <a:moveTo>
                    <a:pt x="-1" y="21416"/>
                  </a:moveTo>
                  <a:cubicBezTo>
                    <a:pt x="100" y="9559"/>
                    <a:pt x="9741" y="-1"/>
                    <a:pt x="21599" y="0"/>
                  </a:cubicBezTo>
                  <a:cubicBezTo>
                    <a:pt x="33528" y="0"/>
                    <a:pt x="43199" y="9670"/>
                    <a:pt x="43199" y="21600"/>
                  </a:cubicBezTo>
                </a:path>
                <a:path w="43199" h="21600" stroke="0" extrusionOk="0">
                  <a:moveTo>
                    <a:pt x="-1" y="21416"/>
                  </a:moveTo>
                  <a:cubicBezTo>
                    <a:pt x="100" y="9559"/>
                    <a:pt x="9741" y="-1"/>
                    <a:pt x="21599" y="0"/>
                  </a:cubicBezTo>
                  <a:cubicBezTo>
                    <a:pt x="33528" y="0"/>
                    <a:pt x="43199" y="9670"/>
                    <a:pt x="43199" y="21600"/>
                  </a:cubicBezTo>
                  <a:lnTo>
                    <a:pt x="21599" y="2160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Line 17"/>
            <p:cNvSpPr>
              <a:spLocks noChangeShapeType="1"/>
            </p:cNvSpPr>
            <p:nvPr/>
          </p:nvSpPr>
          <p:spPr bwMode="auto">
            <a:xfrm flipV="1">
              <a:off x="2340" y="2640"/>
              <a:ext cx="13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" name="Oval 18" descr="Newsprint"/>
          <p:cNvSpPr>
            <a:spLocks noChangeArrowheads="1"/>
          </p:cNvSpPr>
          <p:nvPr/>
        </p:nvSpPr>
        <p:spPr bwMode="auto">
          <a:xfrm>
            <a:off x="5664200" y="2451100"/>
            <a:ext cx="1231900" cy="1295400"/>
          </a:xfrm>
          <a:prstGeom prst="ellips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" name="Oval 19" descr="Newsprint"/>
          <p:cNvSpPr>
            <a:spLocks noChangeArrowheads="1"/>
          </p:cNvSpPr>
          <p:nvPr/>
        </p:nvSpPr>
        <p:spPr bwMode="auto">
          <a:xfrm>
            <a:off x="5092700" y="1892300"/>
            <a:ext cx="2387600" cy="2438400"/>
          </a:xfrm>
          <a:prstGeom prst="ellips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Oval 20" descr="Newsprint"/>
          <p:cNvSpPr>
            <a:spLocks noChangeArrowheads="1"/>
          </p:cNvSpPr>
          <p:nvPr/>
        </p:nvSpPr>
        <p:spPr bwMode="auto">
          <a:xfrm>
            <a:off x="4470400" y="1219200"/>
            <a:ext cx="3695700" cy="3784600"/>
          </a:xfrm>
          <a:prstGeom prst="ellips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 rot="-6303585">
            <a:off x="5568157" y="1500981"/>
            <a:ext cx="419100" cy="417513"/>
            <a:chOff x="3838" y="3407"/>
            <a:chExt cx="264" cy="295"/>
          </a:xfrm>
        </p:grpSpPr>
        <p:sp>
          <p:nvSpPr>
            <p:cNvPr id="116" name="Arc 22"/>
            <p:cNvSpPr>
              <a:spLocks/>
            </p:cNvSpPr>
            <p:nvPr/>
          </p:nvSpPr>
          <p:spPr bwMode="auto">
            <a:xfrm rot="16212858" flipV="1">
              <a:off x="3888" y="3488"/>
              <a:ext cx="294" cy="13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 w 43200"/>
                <a:gd name="T1" fmla="*/ 21822 h 21822"/>
                <a:gd name="T2" fmla="*/ 43199 w 43200"/>
                <a:gd name="T3" fmla="*/ 21798 h 21822"/>
                <a:gd name="T4" fmla="*/ 21600 w 43200"/>
                <a:gd name="T5" fmla="*/ 21600 h 21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1822" fill="none" extrusionOk="0">
                  <a:moveTo>
                    <a:pt x="1" y="21821"/>
                  </a:moveTo>
                  <a:cubicBezTo>
                    <a:pt x="0" y="21748"/>
                    <a:pt x="0" y="216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666"/>
                    <a:pt x="43199" y="21732"/>
                    <a:pt x="43199" y="21798"/>
                  </a:cubicBezTo>
                </a:path>
                <a:path w="43200" h="21822" stroke="0" extrusionOk="0">
                  <a:moveTo>
                    <a:pt x="1" y="21821"/>
                  </a:moveTo>
                  <a:cubicBezTo>
                    <a:pt x="0" y="21748"/>
                    <a:pt x="0" y="216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666"/>
                    <a:pt x="43199" y="21732"/>
                    <a:pt x="43199" y="21798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Arc 23"/>
            <p:cNvSpPr>
              <a:spLocks/>
            </p:cNvSpPr>
            <p:nvPr/>
          </p:nvSpPr>
          <p:spPr bwMode="auto">
            <a:xfrm rot="5420385" flipV="1">
              <a:off x="3758" y="3487"/>
              <a:ext cx="294" cy="133"/>
            </a:xfrm>
            <a:custGeom>
              <a:avLst/>
              <a:gdLst>
                <a:gd name="G0" fmla="+- 21599 0 0"/>
                <a:gd name="G1" fmla="+- 21600 0 0"/>
                <a:gd name="G2" fmla="+- 21600 0 0"/>
                <a:gd name="T0" fmla="*/ 0 w 43199"/>
                <a:gd name="T1" fmla="*/ 21417 h 21600"/>
                <a:gd name="T2" fmla="*/ 43199 w 43199"/>
                <a:gd name="T3" fmla="*/ 21600 h 21600"/>
                <a:gd name="T4" fmla="*/ 21599 w 4319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9" h="21600" fill="none" extrusionOk="0">
                  <a:moveTo>
                    <a:pt x="-1" y="21416"/>
                  </a:moveTo>
                  <a:cubicBezTo>
                    <a:pt x="100" y="9559"/>
                    <a:pt x="9741" y="-1"/>
                    <a:pt x="21599" y="0"/>
                  </a:cubicBezTo>
                  <a:cubicBezTo>
                    <a:pt x="33528" y="0"/>
                    <a:pt x="43199" y="9670"/>
                    <a:pt x="43199" y="21600"/>
                  </a:cubicBezTo>
                </a:path>
                <a:path w="43199" h="21600" stroke="0" extrusionOk="0">
                  <a:moveTo>
                    <a:pt x="-1" y="21416"/>
                  </a:moveTo>
                  <a:cubicBezTo>
                    <a:pt x="100" y="9559"/>
                    <a:pt x="9741" y="-1"/>
                    <a:pt x="21599" y="0"/>
                  </a:cubicBezTo>
                  <a:cubicBezTo>
                    <a:pt x="33528" y="0"/>
                    <a:pt x="43199" y="9670"/>
                    <a:pt x="43199" y="21600"/>
                  </a:cubicBezTo>
                  <a:lnTo>
                    <a:pt x="21599" y="216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" name="Line 24"/>
            <p:cNvSpPr>
              <a:spLocks noChangeShapeType="1"/>
            </p:cNvSpPr>
            <p:nvPr/>
          </p:nvSpPr>
          <p:spPr bwMode="auto">
            <a:xfrm flipV="1">
              <a:off x="3840" y="3558"/>
              <a:ext cx="132" cy="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25"/>
          <p:cNvGrpSpPr>
            <a:grpSpLocks/>
          </p:cNvGrpSpPr>
          <p:nvPr/>
        </p:nvGrpSpPr>
        <p:grpSpPr bwMode="auto">
          <a:xfrm rot="10566460">
            <a:off x="4783138" y="1439863"/>
            <a:ext cx="420687" cy="468312"/>
            <a:chOff x="2207" y="2535"/>
            <a:chExt cx="265" cy="311"/>
          </a:xfrm>
        </p:grpSpPr>
        <p:sp>
          <p:nvSpPr>
            <p:cNvPr id="120" name="Arc 26"/>
            <p:cNvSpPr>
              <a:spLocks/>
            </p:cNvSpPr>
            <p:nvPr/>
          </p:nvSpPr>
          <p:spPr bwMode="auto">
            <a:xfrm rot="4945642" flipV="1">
              <a:off x="2127" y="2632"/>
              <a:ext cx="294" cy="13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 w 43200"/>
                <a:gd name="T1" fmla="*/ 21822 h 21822"/>
                <a:gd name="T2" fmla="*/ 43199 w 43200"/>
                <a:gd name="T3" fmla="*/ 21798 h 21822"/>
                <a:gd name="T4" fmla="*/ 21600 w 43200"/>
                <a:gd name="T5" fmla="*/ 21600 h 21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1822" fill="none" extrusionOk="0">
                  <a:moveTo>
                    <a:pt x="1" y="21821"/>
                  </a:moveTo>
                  <a:cubicBezTo>
                    <a:pt x="0" y="21748"/>
                    <a:pt x="0" y="216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666"/>
                    <a:pt x="43199" y="21732"/>
                    <a:pt x="43199" y="21798"/>
                  </a:cubicBezTo>
                </a:path>
                <a:path w="43200" h="21822" stroke="0" extrusionOk="0">
                  <a:moveTo>
                    <a:pt x="1" y="21821"/>
                  </a:moveTo>
                  <a:cubicBezTo>
                    <a:pt x="0" y="21748"/>
                    <a:pt x="0" y="216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666"/>
                    <a:pt x="43199" y="21732"/>
                    <a:pt x="43199" y="21798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" name="Arc 27"/>
            <p:cNvSpPr>
              <a:spLocks/>
            </p:cNvSpPr>
            <p:nvPr/>
          </p:nvSpPr>
          <p:spPr bwMode="auto">
            <a:xfrm rot="15753168" flipV="1">
              <a:off x="2257" y="2615"/>
              <a:ext cx="294" cy="133"/>
            </a:xfrm>
            <a:custGeom>
              <a:avLst/>
              <a:gdLst>
                <a:gd name="G0" fmla="+- 21599 0 0"/>
                <a:gd name="G1" fmla="+- 21600 0 0"/>
                <a:gd name="G2" fmla="+- 21600 0 0"/>
                <a:gd name="T0" fmla="*/ 0 w 43199"/>
                <a:gd name="T1" fmla="*/ 21417 h 21600"/>
                <a:gd name="T2" fmla="*/ 43199 w 43199"/>
                <a:gd name="T3" fmla="*/ 21600 h 21600"/>
                <a:gd name="T4" fmla="*/ 21599 w 4319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9" h="21600" fill="none" extrusionOk="0">
                  <a:moveTo>
                    <a:pt x="-1" y="21416"/>
                  </a:moveTo>
                  <a:cubicBezTo>
                    <a:pt x="100" y="9559"/>
                    <a:pt x="9741" y="-1"/>
                    <a:pt x="21599" y="0"/>
                  </a:cubicBezTo>
                  <a:cubicBezTo>
                    <a:pt x="33528" y="0"/>
                    <a:pt x="43199" y="9670"/>
                    <a:pt x="43199" y="21600"/>
                  </a:cubicBezTo>
                </a:path>
                <a:path w="43199" h="21600" stroke="0" extrusionOk="0">
                  <a:moveTo>
                    <a:pt x="-1" y="21416"/>
                  </a:moveTo>
                  <a:cubicBezTo>
                    <a:pt x="100" y="9559"/>
                    <a:pt x="9741" y="-1"/>
                    <a:pt x="21599" y="0"/>
                  </a:cubicBezTo>
                  <a:cubicBezTo>
                    <a:pt x="33528" y="0"/>
                    <a:pt x="43199" y="9670"/>
                    <a:pt x="43199" y="21600"/>
                  </a:cubicBezTo>
                  <a:lnTo>
                    <a:pt x="21599" y="21600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" name="Line 28"/>
            <p:cNvSpPr>
              <a:spLocks noChangeShapeType="1"/>
            </p:cNvSpPr>
            <p:nvPr/>
          </p:nvSpPr>
          <p:spPr bwMode="auto">
            <a:xfrm flipV="1">
              <a:off x="2340" y="2640"/>
              <a:ext cx="13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29"/>
          <p:cNvGrpSpPr>
            <a:grpSpLocks/>
          </p:cNvGrpSpPr>
          <p:nvPr/>
        </p:nvGrpSpPr>
        <p:grpSpPr bwMode="auto">
          <a:xfrm rot="14221836">
            <a:off x="3028157" y="1589881"/>
            <a:ext cx="419100" cy="417513"/>
            <a:chOff x="3838" y="3407"/>
            <a:chExt cx="264" cy="295"/>
          </a:xfrm>
        </p:grpSpPr>
        <p:sp>
          <p:nvSpPr>
            <p:cNvPr id="124" name="Arc 30"/>
            <p:cNvSpPr>
              <a:spLocks/>
            </p:cNvSpPr>
            <p:nvPr/>
          </p:nvSpPr>
          <p:spPr bwMode="auto">
            <a:xfrm rot="16212858" flipV="1">
              <a:off x="3888" y="3488"/>
              <a:ext cx="294" cy="13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 w 43200"/>
                <a:gd name="T1" fmla="*/ 21822 h 21822"/>
                <a:gd name="T2" fmla="*/ 43199 w 43200"/>
                <a:gd name="T3" fmla="*/ 21798 h 21822"/>
                <a:gd name="T4" fmla="*/ 21600 w 43200"/>
                <a:gd name="T5" fmla="*/ 21600 h 21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1822" fill="none" extrusionOk="0">
                  <a:moveTo>
                    <a:pt x="1" y="21821"/>
                  </a:moveTo>
                  <a:cubicBezTo>
                    <a:pt x="0" y="21748"/>
                    <a:pt x="0" y="216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666"/>
                    <a:pt x="43199" y="21732"/>
                    <a:pt x="43199" y="21798"/>
                  </a:cubicBezTo>
                </a:path>
                <a:path w="43200" h="21822" stroke="0" extrusionOk="0">
                  <a:moveTo>
                    <a:pt x="1" y="21821"/>
                  </a:moveTo>
                  <a:cubicBezTo>
                    <a:pt x="0" y="21748"/>
                    <a:pt x="0" y="2167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666"/>
                    <a:pt x="43199" y="21732"/>
                    <a:pt x="43199" y="21798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Arc 31"/>
            <p:cNvSpPr>
              <a:spLocks/>
            </p:cNvSpPr>
            <p:nvPr/>
          </p:nvSpPr>
          <p:spPr bwMode="auto">
            <a:xfrm rot="5420385" flipV="1">
              <a:off x="3758" y="3487"/>
              <a:ext cx="294" cy="133"/>
            </a:xfrm>
            <a:custGeom>
              <a:avLst/>
              <a:gdLst>
                <a:gd name="G0" fmla="+- 21599 0 0"/>
                <a:gd name="G1" fmla="+- 21600 0 0"/>
                <a:gd name="G2" fmla="+- 21600 0 0"/>
                <a:gd name="T0" fmla="*/ 0 w 43199"/>
                <a:gd name="T1" fmla="*/ 21417 h 21600"/>
                <a:gd name="T2" fmla="*/ 43199 w 43199"/>
                <a:gd name="T3" fmla="*/ 21600 h 21600"/>
                <a:gd name="T4" fmla="*/ 21599 w 4319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9" h="21600" fill="none" extrusionOk="0">
                  <a:moveTo>
                    <a:pt x="-1" y="21416"/>
                  </a:moveTo>
                  <a:cubicBezTo>
                    <a:pt x="100" y="9559"/>
                    <a:pt x="9741" y="-1"/>
                    <a:pt x="21599" y="0"/>
                  </a:cubicBezTo>
                  <a:cubicBezTo>
                    <a:pt x="33528" y="0"/>
                    <a:pt x="43199" y="9670"/>
                    <a:pt x="43199" y="21600"/>
                  </a:cubicBezTo>
                </a:path>
                <a:path w="43199" h="21600" stroke="0" extrusionOk="0">
                  <a:moveTo>
                    <a:pt x="-1" y="21416"/>
                  </a:moveTo>
                  <a:cubicBezTo>
                    <a:pt x="100" y="9559"/>
                    <a:pt x="9741" y="-1"/>
                    <a:pt x="21599" y="0"/>
                  </a:cubicBezTo>
                  <a:cubicBezTo>
                    <a:pt x="33528" y="0"/>
                    <a:pt x="43199" y="9670"/>
                    <a:pt x="43199" y="21600"/>
                  </a:cubicBezTo>
                  <a:lnTo>
                    <a:pt x="21599" y="216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Line 32"/>
            <p:cNvSpPr>
              <a:spLocks noChangeShapeType="1"/>
            </p:cNvSpPr>
            <p:nvPr/>
          </p:nvSpPr>
          <p:spPr bwMode="auto">
            <a:xfrm flipV="1">
              <a:off x="3840" y="3558"/>
              <a:ext cx="132" cy="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7" name="Line 33"/>
          <p:cNvSpPr>
            <a:spLocks noChangeShapeType="1"/>
          </p:cNvSpPr>
          <p:nvPr/>
        </p:nvSpPr>
        <p:spPr bwMode="auto">
          <a:xfrm flipH="1">
            <a:off x="2679700" y="3098800"/>
            <a:ext cx="3365500" cy="139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8" name="Line 34"/>
          <p:cNvSpPr>
            <a:spLocks noChangeShapeType="1"/>
          </p:cNvSpPr>
          <p:nvPr/>
        </p:nvSpPr>
        <p:spPr bwMode="auto">
          <a:xfrm>
            <a:off x="2425700" y="3263900"/>
            <a:ext cx="1422400" cy="88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9" name="Oval 35" descr="Solid diamond"/>
          <p:cNvSpPr>
            <a:spLocks noChangeArrowheads="1"/>
          </p:cNvSpPr>
          <p:nvPr/>
        </p:nvSpPr>
        <p:spPr bwMode="auto">
          <a:xfrm>
            <a:off x="2533650" y="3263900"/>
            <a:ext cx="142875" cy="158750"/>
          </a:xfrm>
          <a:prstGeom prst="ellipse">
            <a:avLst/>
          </a:prstGeom>
          <a:pattFill prst="solidDmnd">
            <a:fgClr>
              <a:schemeClr val="tx2"/>
            </a:fgClr>
            <a:bgClr>
              <a:srgbClr val="FFFFFF"/>
            </a:bgClr>
          </a:patt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0" name="Line 36"/>
          <p:cNvSpPr>
            <a:spLocks noChangeShapeType="1"/>
          </p:cNvSpPr>
          <p:nvPr/>
        </p:nvSpPr>
        <p:spPr bwMode="auto">
          <a:xfrm flipV="1">
            <a:off x="3860800" y="3111500"/>
            <a:ext cx="2387600" cy="1054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1" name="Line 37"/>
          <p:cNvSpPr>
            <a:spLocks noChangeShapeType="1"/>
          </p:cNvSpPr>
          <p:nvPr/>
        </p:nvSpPr>
        <p:spPr bwMode="auto">
          <a:xfrm flipV="1">
            <a:off x="3835400" y="3194050"/>
            <a:ext cx="0" cy="946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" name="Line 38"/>
          <p:cNvSpPr>
            <a:spLocks noChangeShapeType="1"/>
          </p:cNvSpPr>
          <p:nvPr/>
        </p:nvSpPr>
        <p:spPr bwMode="auto">
          <a:xfrm flipV="1">
            <a:off x="2425700" y="1765300"/>
            <a:ext cx="812800" cy="149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" name="Line 39"/>
          <p:cNvSpPr>
            <a:spLocks noChangeShapeType="1"/>
          </p:cNvSpPr>
          <p:nvPr/>
        </p:nvSpPr>
        <p:spPr bwMode="auto">
          <a:xfrm>
            <a:off x="3238500" y="1778000"/>
            <a:ext cx="3022600" cy="1333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" name="Line 40"/>
          <p:cNvSpPr>
            <a:spLocks noChangeShapeType="1"/>
          </p:cNvSpPr>
          <p:nvPr/>
        </p:nvSpPr>
        <p:spPr bwMode="auto">
          <a:xfrm flipV="1">
            <a:off x="2413000" y="1676400"/>
            <a:ext cx="2578100" cy="161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" name="Line 41"/>
          <p:cNvSpPr>
            <a:spLocks noChangeShapeType="1"/>
          </p:cNvSpPr>
          <p:nvPr/>
        </p:nvSpPr>
        <p:spPr bwMode="auto">
          <a:xfrm>
            <a:off x="4991100" y="1676400"/>
            <a:ext cx="1270000" cy="143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" name="Line 42"/>
          <p:cNvSpPr>
            <a:spLocks noChangeShapeType="1"/>
          </p:cNvSpPr>
          <p:nvPr/>
        </p:nvSpPr>
        <p:spPr bwMode="auto">
          <a:xfrm>
            <a:off x="5003800" y="1676400"/>
            <a:ext cx="0" cy="146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" name="Line 43"/>
          <p:cNvSpPr>
            <a:spLocks noChangeShapeType="1"/>
          </p:cNvSpPr>
          <p:nvPr/>
        </p:nvSpPr>
        <p:spPr bwMode="auto">
          <a:xfrm flipV="1">
            <a:off x="2451100" y="1689100"/>
            <a:ext cx="3327400" cy="157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" name="Line 44"/>
          <p:cNvSpPr>
            <a:spLocks noChangeShapeType="1"/>
          </p:cNvSpPr>
          <p:nvPr/>
        </p:nvSpPr>
        <p:spPr bwMode="auto">
          <a:xfrm>
            <a:off x="5791200" y="1689100"/>
            <a:ext cx="469900" cy="143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9" name="Line 45"/>
          <p:cNvSpPr>
            <a:spLocks noChangeShapeType="1"/>
          </p:cNvSpPr>
          <p:nvPr/>
        </p:nvSpPr>
        <p:spPr bwMode="auto">
          <a:xfrm>
            <a:off x="5791200" y="17018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" name="Line 46"/>
          <p:cNvSpPr>
            <a:spLocks noChangeShapeType="1"/>
          </p:cNvSpPr>
          <p:nvPr/>
        </p:nvSpPr>
        <p:spPr bwMode="auto">
          <a:xfrm>
            <a:off x="3238500" y="17653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5" name="Group 94"/>
          <p:cNvGrpSpPr/>
          <p:nvPr/>
        </p:nvGrpSpPr>
        <p:grpSpPr>
          <a:xfrm>
            <a:off x="0" y="5791200"/>
            <a:ext cx="9144000" cy="1066800"/>
            <a:chOff x="0" y="5791200"/>
            <a:chExt cx="9144000" cy="1066800"/>
          </a:xfrm>
        </p:grpSpPr>
        <p:pic>
          <p:nvPicPr>
            <p:cNvPr id="9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5791200"/>
              <a:ext cx="9144000" cy="1066800"/>
            </a:xfrm>
            <a:prstGeom prst="rect">
              <a:avLst/>
            </a:prstGeom>
            <a:noFill/>
            <a:ln w="1270">
              <a:solidFill>
                <a:schemeClr val="tx1">
                  <a:alpha val="99000"/>
                </a:schemeClr>
              </a:solidFill>
              <a:miter lim="800000"/>
              <a:headEnd/>
              <a:tailEnd/>
            </a:ln>
            <a:effectLst/>
          </p:spPr>
        </p:pic>
        <p:sp>
          <p:nvSpPr>
            <p:cNvPr id="97" name="TextBox 96"/>
            <p:cNvSpPr txBox="1"/>
            <p:nvPr/>
          </p:nvSpPr>
          <p:spPr>
            <a:xfrm>
              <a:off x="1981200" y="6248400"/>
              <a:ext cx="6934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dirty="0" smtClean="0">
                  <a:cs typeface="B Nazanin" pitchFamily="2" charset="-78"/>
                </a:rPr>
                <a:t>محراب نوروزی طلب، کورش مشگی: چالشهای یادگیری ماشین برای شبیه سازی دو بعدی فوتبال</a:t>
              </a:r>
              <a:endParaRPr lang="en-US" dirty="0">
                <a:cs typeface="B Nazanin" pitchFamily="2" charset="-78"/>
              </a:endParaRPr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0" y="3810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B Nazanin" pitchFamily="2" charset="-78"/>
              </a:rPr>
              <a:t>پاس مستقیم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8.51852E-6 L 0.38889 -0.02592 " pathEditMode="relative" ptsTypes="AA">
                                      <p:cBhvr>
                                        <p:cTn id="85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6" grpId="0" animBg="1"/>
      <p:bldP spid="107" grpId="0" animBg="1"/>
      <p:bldP spid="112" grpId="0" animBg="1"/>
      <p:bldP spid="113" grpId="0" animBg="1"/>
      <p:bldP spid="114" grpId="0" animBg="1"/>
      <p:bldP spid="127" grpId="0" animBg="1"/>
      <p:bldP spid="128" grpId="0" animBg="1"/>
      <p:bldP spid="129" grpId="0" animBg="1"/>
      <p:bldP spid="131" grpId="0" animBg="1"/>
      <p:bldP spid="132" grpId="0" animBg="1"/>
      <p:bldP spid="134" grpId="0" animBg="1"/>
      <p:bldP spid="136" grpId="0" animBg="1"/>
      <p:bldP spid="137" grpId="0" animBg="1"/>
      <p:bldP spid="139" grpId="0" animBg="1"/>
      <p:bldP spid="14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</TotalTime>
  <Words>736</Words>
  <Application>Microsoft Office PowerPoint</Application>
  <PresentationFormat>On-screen Show (4:3)</PresentationFormat>
  <Paragraphs>151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شبیه سازی دوبعدی فوتبال روبوکاپ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با سپاس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Robocup Soccer Simulation 2D</dc:title>
  <dc:creator/>
  <cp:lastModifiedBy>Kourosh</cp:lastModifiedBy>
  <cp:revision>61</cp:revision>
  <dcterms:created xsi:type="dcterms:W3CDTF">2006-08-16T00:00:00Z</dcterms:created>
  <dcterms:modified xsi:type="dcterms:W3CDTF">2010-02-23T10:02:36Z</dcterms:modified>
</cp:coreProperties>
</file>